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4"/>
  </p:notesMasterIdLst>
  <p:sldIdLst>
    <p:sldId id="257" r:id="rId2"/>
    <p:sldId id="318" r:id="rId3"/>
    <p:sldId id="329" r:id="rId4"/>
    <p:sldId id="316" r:id="rId5"/>
    <p:sldId id="315" r:id="rId6"/>
    <p:sldId id="331" r:id="rId7"/>
    <p:sldId id="295" r:id="rId8"/>
    <p:sldId id="298" r:id="rId9"/>
    <p:sldId id="301" r:id="rId10"/>
    <p:sldId id="299" r:id="rId11"/>
    <p:sldId id="300" r:id="rId12"/>
    <p:sldId id="302" r:id="rId13"/>
    <p:sldId id="304" r:id="rId14"/>
    <p:sldId id="305" r:id="rId15"/>
    <p:sldId id="306" r:id="rId16"/>
    <p:sldId id="296" r:id="rId17"/>
    <p:sldId id="275" r:id="rId18"/>
    <p:sldId id="258" r:id="rId19"/>
    <p:sldId id="263" r:id="rId20"/>
    <p:sldId id="289" r:id="rId21"/>
    <p:sldId id="278" r:id="rId22"/>
    <p:sldId id="291" r:id="rId23"/>
    <p:sldId id="292" r:id="rId24"/>
    <p:sldId id="268" r:id="rId25"/>
    <p:sldId id="264" r:id="rId26"/>
    <p:sldId id="276" r:id="rId27"/>
    <p:sldId id="259" r:id="rId28"/>
    <p:sldId id="260" r:id="rId29"/>
    <p:sldId id="330" r:id="rId30"/>
    <p:sldId id="293" r:id="rId31"/>
    <p:sldId id="303" r:id="rId32"/>
    <p:sldId id="321" r:id="rId33"/>
    <p:sldId id="322" r:id="rId34"/>
    <p:sldId id="308" r:id="rId35"/>
    <p:sldId id="310" r:id="rId36"/>
    <p:sldId id="309" r:id="rId37"/>
    <p:sldId id="323" r:id="rId38"/>
    <p:sldId id="311" r:id="rId39"/>
    <p:sldId id="312" r:id="rId40"/>
    <p:sldId id="327" r:id="rId41"/>
    <p:sldId id="324"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8" autoAdjust="0"/>
    <p:restoredTop sz="79354" autoAdjust="0"/>
  </p:normalViewPr>
  <p:slideViewPr>
    <p:cSldViewPr snapToGrid="0">
      <p:cViewPr>
        <p:scale>
          <a:sx n="50" d="100"/>
          <a:sy n="50" d="100"/>
        </p:scale>
        <p:origin x="-2232" y="-9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16A94-FEF8-4E3B-8B83-65FB81F4A3A6}" type="datetimeFigureOut">
              <a:rPr lang="en-AU" smtClean="0"/>
              <a:t>26/11/15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D6B67-CCF4-4A7F-B2DC-18A5A5E6450F}" type="slidenum">
              <a:rPr lang="en-AU" smtClean="0"/>
              <a:t>‹#›</a:t>
            </a:fld>
            <a:endParaRPr lang="en-AU"/>
          </a:p>
        </p:txBody>
      </p:sp>
    </p:spTree>
    <p:extLst>
      <p:ext uri="{BB962C8B-B14F-4D97-AF65-F5344CB8AC3E}">
        <p14:creationId xmlns:p14="http://schemas.microsoft.com/office/powerpoint/2010/main" val="388790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1</a:t>
            </a:fld>
            <a:endParaRPr lang="en-AU"/>
          </a:p>
        </p:txBody>
      </p:sp>
    </p:spTree>
    <p:extLst>
      <p:ext uri="{BB962C8B-B14F-4D97-AF65-F5344CB8AC3E}">
        <p14:creationId xmlns:p14="http://schemas.microsoft.com/office/powerpoint/2010/main" val="93741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AU" sz="3000" dirty="0" smtClean="0"/>
              <a:t>Support: Expertise, Financial, Moral</a:t>
            </a:r>
          </a:p>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14</a:t>
            </a:fld>
            <a:endParaRPr lang="en-AU"/>
          </a:p>
        </p:txBody>
      </p:sp>
    </p:spTree>
    <p:extLst>
      <p:ext uri="{BB962C8B-B14F-4D97-AF65-F5344CB8AC3E}">
        <p14:creationId xmlns:p14="http://schemas.microsoft.com/office/powerpoint/2010/main" val="409445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schemeClr val="tx1"/>
                </a:solidFill>
              </a:rPr>
              <a:t>2014/15 we have regrown to 140 members.</a:t>
            </a:r>
          </a:p>
          <a:p>
            <a:r>
              <a:rPr lang="en-AU" sz="1200" dirty="0" smtClean="0">
                <a:solidFill>
                  <a:schemeClr val="tx1"/>
                </a:solidFill>
              </a:rPr>
              <a:t>79 have not been members for more than 3 years or are new members. </a:t>
            </a:r>
          </a:p>
          <a:p>
            <a:r>
              <a:rPr lang="en-AU" sz="1200" dirty="0" smtClean="0">
                <a:solidFill>
                  <a:schemeClr val="tx1"/>
                </a:solidFill>
              </a:rPr>
              <a:t>Why have they returned or decided to join for the first time?</a:t>
            </a:r>
          </a:p>
        </p:txBody>
      </p:sp>
      <p:sp>
        <p:nvSpPr>
          <p:cNvPr id="4" name="Slide Number Placeholder 3"/>
          <p:cNvSpPr>
            <a:spLocks noGrp="1"/>
          </p:cNvSpPr>
          <p:nvPr>
            <p:ph type="sldNum" sz="quarter" idx="10"/>
          </p:nvPr>
        </p:nvSpPr>
        <p:spPr/>
        <p:txBody>
          <a:bodyPr/>
          <a:lstStyle/>
          <a:p>
            <a:fld id="{DAFD6B67-CCF4-4A7F-B2DC-18A5A5E6450F}" type="slidenum">
              <a:rPr lang="en-AU" smtClean="0"/>
              <a:t>19</a:t>
            </a:fld>
            <a:endParaRPr lang="en-AU"/>
          </a:p>
        </p:txBody>
      </p:sp>
    </p:spTree>
    <p:extLst>
      <p:ext uri="{BB962C8B-B14F-4D97-AF65-F5344CB8AC3E}">
        <p14:creationId xmlns:p14="http://schemas.microsoft.com/office/powerpoint/2010/main" val="239264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Over 300</a:t>
            </a:r>
            <a:r>
              <a:rPr lang="en-AU" baseline="0" dirty="0" smtClean="0"/>
              <a:t> people visited this trial.</a:t>
            </a:r>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27</a:t>
            </a:fld>
            <a:endParaRPr lang="en-AU"/>
          </a:p>
        </p:txBody>
      </p:sp>
    </p:spTree>
    <p:extLst>
      <p:ext uri="{BB962C8B-B14F-4D97-AF65-F5344CB8AC3E}">
        <p14:creationId xmlns:p14="http://schemas.microsoft.com/office/powerpoint/2010/main" val="268499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Moved away from</a:t>
            </a:r>
            <a:r>
              <a:rPr lang="en-AU" baseline="0" dirty="0" smtClean="0"/>
              <a:t> a single person leadership model</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rPr>
              <a:t>Where did we lose the interest of our members</a:t>
            </a:r>
          </a:p>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34</a:t>
            </a:fld>
            <a:endParaRPr lang="en-AU"/>
          </a:p>
        </p:txBody>
      </p:sp>
    </p:spTree>
    <p:extLst>
      <p:ext uri="{BB962C8B-B14F-4D97-AF65-F5344CB8AC3E}">
        <p14:creationId xmlns:p14="http://schemas.microsoft.com/office/powerpoint/2010/main" val="48428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Information nights rather than formal meetings  - Our members wanted to know what others were doing, not just focus on what the problems in our area that we didn’t have the funds to fix were. Outward focus.</a:t>
            </a:r>
          </a:p>
          <a:p>
            <a:r>
              <a:rPr lang="en-AU" dirty="0" smtClean="0"/>
              <a:t>Our Members wanted to get back to a social setting. Not a meeting room.</a:t>
            </a:r>
          </a:p>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36</a:t>
            </a:fld>
            <a:endParaRPr lang="en-AU"/>
          </a:p>
        </p:txBody>
      </p:sp>
    </p:spTree>
    <p:extLst>
      <p:ext uri="{BB962C8B-B14F-4D97-AF65-F5344CB8AC3E}">
        <p14:creationId xmlns:p14="http://schemas.microsoft.com/office/powerpoint/2010/main" val="49126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3900" indent="-361950">
              <a:buFont typeface="Arial" panose="020B0604020202020204" pitchFamily="34" charset="0"/>
              <a:buChar char="•"/>
            </a:pPr>
            <a:r>
              <a:rPr lang="en-AU" sz="1200" dirty="0" smtClean="0"/>
              <a:t>The “Decade of Landcare Plan” committed $320 million to fund the National Landcare Program 1900-2000.</a:t>
            </a:r>
          </a:p>
          <a:p>
            <a:pPr marL="723900" indent="-361950">
              <a:buFont typeface="Arial" panose="020B0604020202020204" pitchFamily="34" charset="0"/>
              <a:buChar char="•"/>
            </a:pPr>
            <a:r>
              <a:rPr lang="en-AU" sz="1200" dirty="0" smtClean="0"/>
              <a:t>2000-2010 – Landcare was funding driven. Landcare perceived to be a community engagement and conservation model </a:t>
            </a:r>
          </a:p>
          <a:p>
            <a:pPr marL="723900" indent="-361950">
              <a:buFont typeface="Arial" panose="020B0604020202020204" pitchFamily="34" charset="0"/>
              <a:buChar char="•"/>
            </a:pPr>
            <a:r>
              <a:rPr lang="en-AU" sz="1200" dirty="0" smtClean="0"/>
              <a:t>No longer a link between farmers and conservation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Landcare was perceived to have developed a greater focus on community engagement in conservation and the restoration of terrestrial and aquatic biodiversity. The development and adoption of improved cropping practices became a lower priority due to the private benefits gained from improved productivity. The development and adoption of improved grazing practices remained at the forefront of funding priorities due to a perceived public benefit from maintaining terrestrial flora and fauna species. The activities of the majority of Landcare groups and government organisations were driven more by the focus of the NHT, NLP and NAP funding programs than by local priorities. The historic focus of Landcare being driven by farmers to improve the whole of landscape function and sustainability was changing to focussing more on activities with perceived public benefit and moving away from those with production and profitability outcomes.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1997 there were more than 300 Landcare groups across the state of South Australia. These groups were undertaking a range of activities from the development of property management plans and the adoption of sustainable farming practices to revegetation, nature conservation, water quality monitoring and erosion control. Landcare was a whole of system, whole of landscape focussed community engagement tool. </a:t>
            </a:r>
          </a:p>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4</a:t>
            </a:fld>
            <a:endParaRPr lang="en-AU"/>
          </a:p>
        </p:txBody>
      </p:sp>
    </p:spTree>
    <p:extLst>
      <p:ext uri="{BB962C8B-B14F-4D97-AF65-F5344CB8AC3E}">
        <p14:creationId xmlns:p14="http://schemas.microsoft.com/office/powerpoint/2010/main" val="385952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Tree planting and farmer field day</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1FEF37-6081-4123-B697-9F9BC2B6E85D}" type="slidenum">
              <a:rPr lang="en-US" altLang="en-US"/>
              <a:pPr eaLnBrk="1" hangingPunct="1"/>
              <a:t>5</a:t>
            </a:fld>
            <a:endParaRPr lang="en-US" altLang="en-US"/>
          </a:p>
        </p:txBody>
      </p:sp>
    </p:spTree>
    <p:extLst>
      <p:ext uri="{BB962C8B-B14F-4D97-AF65-F5344CB8AC3E}">
        <p14:creationId xmlns:p14="http://schemas.microsoft.com/office/powerpoint/2010/main" val="221103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Incorporated in 1998 to enable access to funding. Initial</a:t>
            </a:r>
            <a:r>
              <a:rPr lang="en-AU" baseline="0" dirty="0" smtClean="0"/>
              <a:t> discussions on the development of a logo was for a $ sign. A group of farmers that wanted to improve the condition of their properties, reduce their erosion problem and increase the quality of the vegetation. </a:t>
            </a:r>
          </a:p>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6</a:t>
            </a:fld>
            <a:endParaRPr lang="en-AU"/>
          </a:p>
        </p:txBody>
      </p:sp>
    </p:spTree>
    <p:extLst>
      <p:ext uri="{BB962C8B-B14F-4D97-AF65-F5344CB8AC3E}">
        <p14:creationId xmlns:p14="http://schemas.microsoft.com/office/powerpoint/2010/main" val="199003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7</a:t>
            </a:fld>
            <a:endParaRPr lang="en-AU"/>
          </a:p>
        </p:txBody>
      </p:sp>
    </p:spTree>
    <p:extLst>
      <p:ext uri="{BB962C8B-B14F-4D97-AF65-F5344CB8AC3E}">
        <p14:creationId xmlns:p14="http://schemas.microsoft.com/office/powerpoint/2010/main" val="276054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rPr>
              <a:t>If we are going</a:t>
            </a:r>
            <a:r>
              <a:rPr lang="en-AU" sz="1200" baseline="0" dirty="0" smtClean="0">
                <a:solidFill>
                  <a:schemeClr val="tx1"/>
                </a:solidFill>
              </a:rPr>
              <a:t> to ask ourselves “</a:t>
            </a:r>
            <a:r>
              <a:rPr lang="en-AU" sz="1200" dirty="0" smtClean="0">
                <a:solidFill>
                  <a:schemeClr val="tx1"/>
                </a:solidFill>
              </a:rPr>
              <a:t>How do we keep our Landcare Groups Relevant, Vibrant and United?” It is vitally important that we understand what a Landcare Group consists of and ask the question, of why it exists?</a:t>
            </a:r>
            <a:r>
              <a:rPr lang="en-AU" sz="1200" baseline="0" dirty="0" smtClean="0">
                <a:solidFill>
                  <a:schemeClr val="tx1"/>
                </a:solidFill>
              </a:rPr>
              <a:t> What made this group of people come together? Why would someone want to be part of a group focussed on sustainable environmental management in our region, where ever that region may be?</a:t>
            </a:r>
            <a:endParaRPr lang="en-AU" sz="1200" dirty="0" smtClean="0">
              <a:solidFill>
                <a:schemeClr val="tx1"/>
              </a:solidFill>
            </a:endParaRPr>
          </a:p>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8</a:t>
            </a:fld>
            <a:endParaRPr lang="en-AU"/>
          </a:p>
        </p:txBody>
      </p:sp>
    </p:spTree>
    <p:extLst>
      <p:ext uri="{BB962C8B-B14F-4D97-AF65-F5344CB8AC3E}">
        <p14:creationId xmlns:p14="http://schemas.microsoft.com/office/powerpoint/2010/main" val="213228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10</a:t>
            </a:fld>
            <a:endParaRPr lang="en-AU"/>
          </a:p>
        </p:txBody>
      </p:sp>
    </p:spTree>
    <p:extLst>
      <p:ext uri="{BB962C8B-B14F-4D97-AF65-F5344CB8AC3E}">
        <p14:creationId xmlns:p14="http://schemas.microsoft.com/office/powerpoint/2010/main" val="169312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11</a:t>
            </a:fld>
            <a:endParaRPr lang="en-AU"/>
          </a:p>
        </p:txBody>
      </p:sp>
    </p:spTree>
    <p:extLst>
      <p:ext uri="{BB962C8B-B14F-4D97-AF65-F5344CB8AC3E}">
        <p14:creationId xmlns:p14="http://schemas.microsoft.com/office/powerpoint/2010/main" val="150114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My 2010</a:t>
            </a:r>
            <a:r>
              <a:rPr lang="en-AU" baseline="0" dirty="0" smtClean="0"/>
              <a:t> presentation didn’t have a single photo of a person…I looked at what they achieved, not who and why the projects were being driven by. That’s why I couldn’t answer the question. Landcare is about people driving change and supporting their communities to be more sustainable and ecologically aware. </a:t>
            </a:r>
            <a:endParaRPr lang="en-AU" dirty="0" smtClean="0"/>
          </a:p>
          <a:p>
            <a:r>
              <a:rPr lang="en-AU" dirty="0" smtClean="0"/>
              <a:t>People join groups</a:t>
            </a:r>
            <a:r>
              <a:rPr lang="en-AU" baseline="0" dirty="0" smtClean="0"/>
              <a:t> for different reasons and it is important to understand these reasons, and seek to meet these needs.</a:t>
            </a:r>
            <a:endParaRPr lang="en-AU" dirty="0"/>
          </a:p>
        </p:txBody>
      </p:sp>
      <p:sp>
        <p:nvSpPr>
          <p:cNvPr id="4" name="Slide Number Placeholder 3"/>
          <p:cNvSpPr>
            <a:spLocks noGrp="1"/>
          </p:cNvSpPr>
          <p:nvPr>
            <p:ph type="sldNum" sz="quarter" idx="10"/>
          </p:nvPr>
        </p:nvSpPr>
        <p:spPr/>
        <p:txBody>
          <a:bodyPr/>
          <a:lstStyle/>
          <a:p>
            <a:fld id="{DAFD6B67-CCF4-4A7F-B2DC-18A5A5E6450F}" type="slidenum">
              <a:rPr lang="en-AU" smtClean="0"/>
              <a:t>13</a:t>
            </a:fld>
            <a:endParaRPr lang="en-AU"/>
          </a:p>
        </p:txBody>
      </p:sp>
    </p:spTree>
    <p:extLst>
      <p:ext uri="{BB962C8B-B14F-4D97-AF65-F5344CB8AC3E}">
        <p14:creationId xmlns:p14="http://schemas.microsoft.com/office/powerpoint/2010/main" val="116601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30704C-DA69-47B3-86DA-3A26758A6F0D}"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91FF3-9D03-45DA-9F48-4BC0C6727C59}"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33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30704C-DA69-47B3-86DA-3A26758A6F0D}"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91FF3-9D03-45DA-9F48-4BC0C6727C59}" type="slidenum">
              <a:rPr lang="en-AU" smtClean="0"/>
              <a:t>‹#›</a:t>
            </a:fld>
            <a:endParaRPr lang="en-AU"/>
          </a:p>
        </p:txBody>
      </p:sp>
    </p:spTree>
    <p:extLst>
      <p:ext uri="{BB962C8B-B14F-4D97-AF65-F5344CB8AC3E}">
        <p14:creationId xmlns:p14="http://schemas.microsoft.com/office/powerpoint/2010/main" val="154097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30704C-DA69-47B3-86DA-3A26758A6F0D}"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91FF3-9D03-45DA-9F48-4BC0C6727C59}" type="slidenum">
              <a:rPr lang="en-AU" smtClean="0"/>
              <a:t>‹#›</a:t>
            </a:fld>
            <a:endParaRPr lang="en-AU"/>
          </a:p>
        </p:txBody>
      </p:sp>
    </p:spTree>
    <p:extLst>
      <p:ext uri="{BB962C8B-B14F-4D97-AF65-F5344CB8AC3E}">
        <p14:creationId xmlns:p14="http://schemas.microsoft.com/office/powerpoint/2010/main" val="16641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30704C-DA69-47B3-86DA-3A26758A6F0D}"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91FF3-9D03-45DA-9F48-4BC0C6727C59}" type="slidenum">
              <a:rPr lang="en-AU" smtClean="0"/>
              <a:t>‹#›</a:t>
            </a:fld>
            <a:endParaRPr lang="en-AU"/>
          </a:p>
        </p:txBody>
      </p:sp>
    </p:spTree>
    <p:extLst>
      <p:ext uri="{BB962C8B-B14F-4D97-AF65-F5344CB8AC3E}">
        <p14:creationId xmlns:p14="http://schemas.microsoft.com/office/powerpoint/2010/main" val="356174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30704C-DA69-47B3-86DA-3A26758A6F0D}"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91FF3-9D03-45DA-9F48-4BC0C6727C59}"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12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30704C-DA69-47B3-86DA-3A26758A6F0D}" type="datetimeFigureOut">
              <a:rPr lang="en-AU" smtClean="0"/>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791FF3-9D03-45DA-9F48-4BC0C6727C59}" type="slidenum">
              <a:rPr lang="en-AU" smtClean="0"/>
              <a:t>‹#›</a:t>
            </a:fld>
            <a:endParaRPr lang="en-AU"/>
          </a:p>
        </p:txBody>
      </p:sp>
    </p:spTree>
    <p:extLst>
      <p:ext uri="{BB962C8B-B14F-4D97-AF65-F5344CB8AC3E}">
        <p14:creationId xmlns:p14="http://schemas.microsoft.com/office/powerpoint/2010/main" val="25010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30704C-DA69-47B3-86DA-3A26758A6F0D}" type="datetimeFigureOut">
              <a:rPr lang="en-AU" smtClean="0"/>
              <a:t>26/11/15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791FF3-9D03-45DA-9F48-4BC0C6727C59}" type="slidenum">
              <a:rPr lang="en-AU" smtClean="0"/>
              <a:t>‹#›</a:t>
            </a:fld>
            <a:endParaRPr lang="en-AU"/>
          </a:p>
        </p:txBody>
      </p:sp>
    </p:spTree>
    <p:extLst>
      <p:ext uri="{BB962C8B-B14F-4D97-AF65-F5344CB8AC3E}">
        <p14:creationId xmlns:p14="http://schemas.microsoft.com/office/powerpoint/2010/main" val="269774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30704C-DA69-47B3-86DA-3A26758A6F0D}" type="datetimeFigureOut">
              <a:rPr lang="en-AU" smtClean="0"/>
              <a:t>26/11/15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791FF3-9D03-45DA-9F48-4BC0C6727C59}" type="slidenum">
              <a:rPr lang="en-AU" smtClean="0"/>
              <a:t>‹#›</a:t>
            </a:fld>
            <a:endParaRPr lang="en-AU"/>
          </a:p>
        </p:txBody>
      </p:sp>
    </p:spTree>
    <p:extLst>
      <p:ext uri="{BB962C8B-B14F-4D97-AF65-F5344CB8AC3E}">
        <p14:creationId xmlns:p14="http://schemas.microsoft.com/office/powerpoint/2010/main" val="384117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30704C-DA69-47B3-86DA-3A26758A6F0D}" type="datetimeFigureOut">
              <a:rPr lang="en-AU" smtClean="0"/>
              <a:t>26/11/15</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1C791FF3-9D03-45DA-9F48-4BC0C6727C59}" type="slidenum">
              <a:rPr lang="en-AU" smtClean="0"/>
              <a:t>‹#›</a:t>
            </a:fld>
            <a:endParaRPr lang="en-AU"/>
          </a:p>
        </p:txBody>
      </p:sp>
    </p:spTree>
    <p:extLst>
      <p:ext uri="{BB962C8B-B14F-4D97-AF65-F5344CB8AC3E}">
        <p14:creationId xmlns:p14="http://schemas.microsoft.com/office/powerpoint/2010/main" val="345800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30704C-DA69-47B3-86DA-3A26758A6F0D}" type="datetimeFigureOut">
              <a:rPr lang="en-AU" smtClean="0"/>
              <a:t>26/11/15</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791FF3-9D03-45DA-9F48-4BC0C6727C59}" type="slidenum">
              <a:rPr lang="en-AU" smtClean="0"/>
              <a:t>‹#›</a:t>
            </a:fld>
            <a:endParaRPr lang="en-AU"/>
          </a:p>
        </p:txBody>
      </p:sp>
    </p:spTree>
    <p:extLst>
      <p:ext uri="{BB962C8B-B14F-4D97-AF65-F5344CB8AC3E}">
        <p14:creationId xmlns:p14="http://schemas.microsoft.com/office/powerpoint/2010/main" val="311434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0704C-DA69-47B3-86DA-3A26758A6F0D}" type="datetimeFigureOut">
              <a:rPr lang="en-AU" smtClean="0"/>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791FF3-9D03-45DA-9F48-4BC0C6727C59}" type="slidenum">
              <a:rPr lang="en-AU" smtClean="0"/>
              <a:t>‹#›</a:t>
            </a:fld>
            <a:endParaRPr lang="en-AU"/>
          </a:p>
        </p:txBody>
      </p:sp>
    </p:spTree>
    <p:extLst>
      <p:ext uri="{BB962C8B-B14F-4D97-AF65-F5344CB8AC3E}">
        <p14:creationId xmlns:p14="http://schemas.microsoft.com/office/powerpoint/2010/main" val="2660235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30704C-DA69-47B3-86DA-3A26758A6F0D}" type="datetimeFigureOut">
              <a:rPr lang="en-AU" smtClean="0"/>
              <a:t>26/11/15</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C791FF3-9D03-45DA-9F48-4BC0C6727C59}"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2698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 Id="rId3" Type="http://schemas.openxmlformats.org/officeDocument/2006/relationships/hyperlink" Target="mailto:rufousandco@yahoo.com.a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17" y="119559"/>
            <a:ext cx="11587163" cy="1571446"/>
          </a:xfrm>
        </p:spPr>
        <p:txBody>
          <a:bodyPr>
            <a:normAutofit fontScale="90000"/>
          </a:bodyPr>
          <a:lstStyle/>
          <a:p>
            <a:pPr algn="ctr">
              <a:lnSpc>
                <a:spcPct val="100000"/>
              </a:lnSpc>
              <a:spcAft>
                <a:spcPts val="600"/>
              </a:spcAft>
            </a:pPr>
            <a:r>
              <a:rPr lang="en-AU" dirty="0" smtClean="0"/>
              <a:t>2015 South Australian Landcare Conference</a:t>
            </a:r>
            <a:br>
              <a:rPr lang="en-AU" dirty="0" smtClean="0"/>
            </a:br>
            <a:r>
              <a:rPr lang="en-AU" dirty="0" smtClean="0"/>
              <a:t>The Changing Operating Environment of Landcare </a:t>
            </a:r>
            <a:endParaRPr lang="en-AU" dirty="0"/>
          </a:p>
        </p:txBody>
      </p:sp>
      <p:sp>
        <p:nvSpPr>
          <p:cNvPr id="3" name="Content Placeholder 2"/>
          <p:cNvSpPr>
            <a:spLocks noGrp="1"/>
          </p:cNvSpPr>
          <p:nvPr>
            <p:ph idx="1"/>
          </p:nvPr>
        </p:nvSpPr>
        <p:spPr>
          <a:xfrm>
            <a:off x="302417" y="2209537"/>
            <a:ext cx="11587162" cy="1637211"/>
          </a:xfrm>
        </p:spPr>
        <p:txBody>
          <a:bodyPr>
            <a:noAutofit/>
          </a:bodyPr>
          <a:lstStyle/>
          <a:p>
            <a:pPr marL="0" indent="0" algn="ctr">
              <a:buNone/>
            </a:pPr>
            <a:r>
              <a:rPr lang="en-AU" sz="3100" dirty="0" smtClean="0">
                <a:solidFill>
                  <a:schemeClr val="tx1"/>
                </a:solidFill>
              </a:rPr>
              <a:t>Engaging community in sustainable farming and farmers in conservation.</a:t>
            </a:r>
          </a:p>
          <a:p>
            <a:pPr marL="0" indent="0" algn="ctr">
              <a:lnSpc>
                <a:spcPct val="150000"/>
              </a:lnSpc>
              <a:buNone/>
            </a:pPr>
            <a:r>
              <a:rPr lang="en-AU" sz="3100" dirty="0" smtClean="0">
                <a:solidFill>
                  <a:schemeClr val="tx1"/>
                </a:solidFill>
              </a:rPr>
              <a:t>How do we keep our Landcare Groups Relevant, Vibrant and United?</a:t>
            </a:r>
            <a:endParaRPr lang="en-AU" sz="3100" dirty="0">
              <a:solidFill>
                <a:schemeClr val="tx1"/>
              </a:solidFill>
            </a:endParaRPr>
          </a:p>
        </p:txBody>
      </p:sp>
      <p:sp>
        <p:nvSpPr>
          <p:cNvPr id="5" name="TextBox 4"/>
          <p:cNvSpPr txBox="1"/>
          <p:nvPr/>
        </p:nvSpPr>
        <p:spPr>
          <a:xfrm>
            <a:off x="302417" y="4609148"/>
            <a:ext cx="11587163" cy="1200329"/>
          </a:xfrm>
          <a:prstGeom prst="rect">
            <a:avLst/>
          </a:prstGeom>
          <a:noFill/>
        </p:spPr>
        <p:txBody>
          <a:bodyPr wrap="square" rtlCol="0">
            <a:spAutoFit/>
          </a:bodyPr>
          <a:lstStyle/>
          <a:p>
            <a:pPr algn="ctr"/>
            <a:r>
              <a:rPr lang="en-AU" dirty="0" smtClean="0">
                <a:latin typeface="Book Antiqua" panose="02040602050305030304" pitchFamily="18" charset="0"/>
              </a:rPr>
              <a:t>Ruth Sommerville </a:t>
            </a:r>
          </a:p>
          <a:p>
            <a:pPr algn="ctr"/>
            <a:r>
              <a:rPr lang="en-AU" dirty="0" smtClean="0">
                <a:latin typeface="Book Antiqua" panose="02040602050305030304" pitchFamily="18" charset="0"/>
              </a:rPr>
              <a:t>Principal Consultant and Owner - Rufous and Co</a:t>
            </a:r>
          </a:p>
          <a:p>
            <a:pPr algn="ctr"/>
            <a:r>
              <a:rPr lang="en-AU" dirty="0" smtClean="0">
                <a:latin typeface="Book Antiqua" panose="02040602050305030304" pitchFamily="18" charset="0"/>
              </a:rPr>
              <a:t>Executive Officer &amp; Project Manager – Upper North Farming Systems Group</a:t>
            </a:r>
          </a:p>
          <a:p>
            <a:pPr algn="ctr"/>
            <a:r>
              <a:rPr lang="en-AU" dirty="0" smtClean="0">
                <a:latin typeface="Book Antiqua" panose="02040602050305030304" pitchFamily="18" charset="0"/>
              </a:rPr>
              <a:t>Vice Chair and Grants Officer – Yacka Moorundie Landcare Group</a:t>
            </a:r>
            <a:endParaRPr lang="en-AU" dirty="0">
              <a:latin typeface="Book Antiqua" panose="0204060205030503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37057"/>
            <a:ext cx="2185988" cy="21625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60830" y="5118335"/>
            <a:ext cx="1428749" cy="120967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0830" y="3846748"/>
            <a:ext cx="1428749" cy="1271587"/>
          </a:xfrm>
          <a:prstGeom prst="rect">
            <a:avLst/>
          </a:prstGeom>
        </p:spPr>
      </p:pic>
    </p:spTree>
    <p:extLst>
      <p:ext uri="{BB962C8B-B14F-4D97-AF65-F5344CB8AC3E}">
        <p14:creationId xmlns:p14="http://schemas.microsoft.com/office/powerpoint/2010/main" val="992555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1450" y="-549277"/>
            <a:ext cx="10339387" cy="689292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479434"/>
            <a:ext cx="5393597" cy="3595731"/>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0" y="2835275"/>
            <a:ext cx="5393597" cy="4022725"/>
          </a:xfrm>
        </p:spPr>
      </p:pic>
      <p:sp>
        <p:nvSpPr>
          <p:cNvPr id="7" name="TextBox 6"/>
          <p:cNvSpPr txBox="1"/>
          <p:nvPr/>
        </p:nvSpPr>
        <p:spPr>
          <a:xfrm>
            <a:off x="5393596" y="6416158"/>
            <a:ext cx="6798403" cy="477054"/>
          </a:xfrm>
          <a:prstGeom prst="rect">
            <a:avLst/>
          </a:prstGeom>
          <a:noFill/>
        </p:spPr>
        <p:txBody>
          <a:bodyPr wrap="square" rtlCol="0">
            <a:spAutoFit/>
          </a:bodyPr>
          <a:lstStyle/>
          <a:p>
            <a:r>
              <a:rPr lang="en-AU" sz="2500" dirty="0" smtClean="0"/>
              <a:t>Spalding Primary School “Get into Nature” Project</a:t>
            </a:r>
            <a:endParaRPr lang="en-AU" sz="2500" dirty="0"/>
          </a:p>
        </p:txBody>
      </p:sp>
    </p:spTree>
    <p:extLst>
      <p:ext uri="{BB962C8B-B14F-4D97-AF65-F5344CB8AC3E}">
        <p14:creationId xmlns:p14="http://schemas.microsoft.com/office/powerpoint/2010/main" val="36636312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85" y="-597877"/>
            <a:ext cx="12192000" cy="8128000"/>
          </a:xfrm>
          <a:prstGeom prst="rect">
            <a:avLst/>
          </a:prstGeom>
        </p:spPr>
      </p:pic>
    </p:spTree>
    <p:extLst>
      <p:ext uri="{BB962C8B-B14F-4D97-AF65-F5344CB8AC3E}">
        <p14:creationId xmlns:p14="http://schemas.microsoft.com/office/powerpoint/2010/main" val="22610303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03723" y="0"/>
            <a:ext cx="12595723" cy="6858000"/>
          </a:xfrm>
        </p:spPr>
      </p:pic>
    </p:spTree>
    <p:extLst>
      <p:ext uri="{BB962C8B-B14F-4D97-AF65-F5344CB8AC3E}">
        <p14:creationId xmlns:p14="http://schemas.microsoft.com/office/powerpoint/2010/main" val="15110098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Landcare is about people</a:t>
            </a:r>
            <a:endParaRPr lang="en-AU" dirty="0"/>
          </a:p>
        </p:txBody>
      </p:sp>
      <p:sp>
        <p:nvSpPr>
          <p:cNvPr id="3" name="Content Placeholder 2"/>
          <p:cNvSpPr>
            <a:spLocks noGrp="1"/>
          </p:cNvSpPr>
          <p:nvPr>
            <p:ph idx="1"/>
          </p:nvPr>
        </p:nvSpPr>
        <p:spPr/>
        <p:txBody>
          <a:bodyPr>
            <a:normAutofit/>
          </a:bodyPr>
          <a:lstStyle/>
          <a:p>
            <a:pPr marL="819150" indent="-457200">
              <a:lnSpc>
                <a:spcPct val="150000"/>
              </a:lnSpc>
              <a:buFont typeface="Arial" panose="020B0604020202020204" pitchFamily="34" charset="0"/>
              <a:buChar char="•"/>
            </a:pPr>
            <a:r>
              <a:rPr lang="en-AU" sz="3000" dirty="0" smtClean="0"/>
              <a:t>Sustainability Focus</a:t>
            </a:r>
          </a:p>
          <a:p>
            <a:pPr marL="819150" indent="-457200">
              <a:lnSpc>
                <a:spcPct val="150000"/>
              </a:lnSpc>
              <a:buFont typeface="Arial" panose="020B0604020202020204" pitchFamily="34" charset="0"/>
              <a:buChar char="•"/>
            </a:pPr>
            <a:r>
              <a:rPr lang="en-AU" sz="3000" dirty="0" smtClean="0"/>
              <a:t>Why do it together?</a:t>
            </a:r>
          </a:p>
          <a:p>
            <a:pPr marL="819150" indent="-457200">
              <a:lnSpc>
                <a:spcPct val="150000"/>
              </a:lnSpc>
              <a:buFont typeface="Arial" panose="020B0604020202020204" pitchFamily="34" charset="0"/>
              <a:buChar char="•"/>
            </a:pPr>
            <a:r>
              <a:rPr lang="en-AU" sz="3000" dirty="0" smtClean="0"/>
              <a:t>Why not just do it independently?</a:t>
            </a:r>
          </a:p>
          <a:p>
            <a:pPr marL="361950" indent="0">
              <a:lnSpc>
                <a:spcPct val="150000"/>
              </a:lnSpc>
              <a:buNone/>
            </a:pPr>
            <a:endParaRPr lang="en-AU" sz="3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8561" y="1954108"/>
            <a:ext cx="6035040" cy="4023360"/>
          </a:xfrm>
          <a:prstGeom prst="rect">
            <a:avLst/>
          </a:prstGeom>
        </p:spPr>
      </p:pic>
    </p:spTree>
    <p:extLst>
      <p:ext uri="{BB962C8B-B14F-4D97-AF65-F5344CB8AC3E}">
        <p14:creationId xmlns:p14="http://schemas.microsoft.com/office/powerpoint/2010/main" val="28078658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in it for Me? Why should I join?</a:t>
            </a:r>
            <a:endParaRPr lang="en-AU" dirty="0"/>
          </a:p>
        </p:txBody>
      </p:sp>
      <p:sp>
        <p:nvSpPr>
          <p:cNvPr id="3" name="Content Placeholder 2"/>
          <p:cNvSpPr>
            <a:spLocks noGrp="1"/>
          </p:cNvSpPr>
          <p:nvPr>
            <p:ph idx="1"/>
          </p:nvPr>
        </p:nvSpPr>
        <p:spPr/>
        <p:txBody>
          <a:bodyPr>
            <a:noAutofit/>
          </a:bodyPr>
          <a:lstStyle/>
          <a:p>
            <a:pPr marL="723900" lvl="1" indent="-361950">
              <a:lnSpc>
                <a:spcPct val="150000"/>
              </a:lnSpc>
            </a:pPr>
            <a:r>
              <a:rPr lang="en-AU" sz="3000" dirty="0"/>
              <a:t>To network and interact with like minded people</a:t>
            </a:r>
          </a:p>
          <a:p>
            <a:pPr marL="723900" lvl="1" indent="-361950">
              <a:lnSpc>
                <a:spcPct val="150000"/>
              </a:lnSpc>
            </a:pPr>
            <a:r>
              <a:rPr lang="en-AU" sz="3000" dirty="0" smtClean="0"/>
              <a:t>To give back to the community</a:t>
            </a:r>
          </a:p>
          <a:p>
            <a:pPr marL="723900" lvl="1" indent="-361950">
              <a:lnSpc>
                <a:spcPct val="150000"/>
              </a:lnSpc>
            </a:pPr>
            <a:r>
              <a:rPr lang="en-AU" sz="3000" dirty="0" smtClean="0"/>
              <a:t>To gain support</a:t>
            </a:r>
          </a:p>
          <a:p>
            <a:pPr marL="723900" lvl="1" indent="-361950">
              <a:lnSpc>
                <a:spcPct val="150000"/>
              </a:lnSpc>
            </a:pPr>
            <a:r>
              <a:rPr lang="en-AU" sz="3000" dirty="0" smtClean="0"/>
              <a:t>To provide support</a:t>
            </a:r>
          </a:p>
          <a:p>
            <a:pPr marL="723900" lvl="1" indent="-361950">
              <a:lnSpc>
                <a:spcPct val="150000"/>
              </a:lnSpc>
            </a:pPr>
            <a:r>
              <a:rPr lang="en-AU" sz="3000" dirty="0" smtClean="0"/>
              <a:t>To belong and be valued</a:t>
            </a:r>
          </a:p>
          <a:p>
            <a:pPr marL="1198436" lvl="4" indent="-90488">
              <a:lnSpc>
                <a:spcPct val="150000"/>
              </a:lnSpc>
            </a:pPr>
            <a:endParaRPr lang="en-AU" sz="3000" dirty="0"/>
          </a:p>
        </p:txBody>
      </p:sp>
      <p:sp>
        <p:nvSpPr>
          <p:cNvPr id="4" name="TextBox 3"/>
          <p:cNvSpPr txBox="1"/>
          <p:nvPr/>
        </p:nvSpPr>
        <p:spPr>
          <a:xfrm>
            <a:off x="6761747" y="4591821"/>
            <a:ext cx="4042611" cy="1277273"/>
          </a:xfrm>
          <a:prstGeom prst="rect">
            <a:avLst/>
          </a:prstGeom>
          <a:noFill/>
        </p:spPr>
        <p:txBody>
          <a:bodyPr wrap="square" rtlCol="0">
            <a:spAutoFit/>
          </a:bodyPr>
          <a:lstStyle/>
          <a:p>
            <a:r>
              <a:rPr lang="en-AU" sz="7700" dirty="0" smtClean="0">
                <a:latin typeface="Bradley Hand ITC" panose="03070402050302030203" pitchFamily="66" charset="0"/>
              </a:rPr>
              <a:t>W.I.F.M.</a:t>
            </a:r>
            <a:endParaRPr lang="en-AU" sz="7700" dirty="0">
              <a:latin typeface="Bradley Hand ITC" panose="03070402050302030203" pitchFamily="66" charset="0"/>
            </a:endParaRPr>
          </a:p>
        </p:txBody>
      </p:sp>
    </p:spTree>
    <p:extLst>
      <p:ext uri="{BB962C8B-B14F-4D97-AF65-F5344CB8AC3E}">
        <p14:creationId xmlns:p14="http://schemas.microsoft.com/office/powerpoint/2010/main" val="27456605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Meeting your members WIFM’s</a:t>
            </a:r>
            <a:endParaRPr lang="en-AU" dirty="0"/>
          </a:p>
        </p:txBody>
      </p:sp>
      <p:sp>
        <p:nvSpPr>
          <p:cNvPr id="3" name="Content Placeholder 2"/>
          <p:cNvSpPr>
            <a:spLocks noGrp="1"/>
          </p:cNvSpPr>
          <p:nvPr>
            <p:ph idx="1"/>
          </p:nvPr>
        </p:nvSpPr>
        <p:spPr>
          <a:xfrm>
            <a:off x="1097280" y="1653230"/>
            <a:ext cx="10058400" cy="4023360"/>
          </a:xfrm>
        </p:spPr>
        <p:txBody>
          <a:bodyPr>
            <a:noAutofit/>
          </a:bodyPr>
          <a:lstStyle/>
          <a:p>
            <a:pPr marL="723900" indent="-361950">
              <a:lnSpc>
                <a:spcPct val="150000"/>
              </a:lnSpc>
              <a:buFont typeface="Arial" panose="020B0604020202020204" pitchFamily="34" charset="0"/>
              <a:buChar char="•"/>
            </a:pPr>
            <a:r>
              <a:rPr lang="en-AU" sz="3400" dirty="0" smtClean="0"/>
              <a:t>Review</a:t>
            </a:r>
          </a:p>
          <a:p>
            <a:pPr marL="723900" indent="-361950">
              <a:lnSpc>
                <a:spcPct val="150000"/>
              </a:lnSpc>
              <a:buFont typeface="Arial" panose="020B0604020202020204" pitchFamily="34" charset="0"/>
              <a:buChar char="•"/>
            </a:pPr>
            <a:r>
              <a:rPr lang="en-AU" sz="3400" dirty="0" smtClean="0"/>
              <a:t>Relevant</a:t>
            </a:r>
          </a:p>
          <a:p>
            <a:pPr marL="723900" indent="-361950">
              <a:lnSpc>
                <a:spcPct val="150000"/>
              </a:lnSpc>
              <a:buFont typeface="Arial" panose="020B0604020202020204" pitchFamily="34" charset="0"/>
              <a:buChar char="•"/>
            </a:pPr>
            <a:r>
              <a:rPr lang="en-AU" sz="3400" dirty="0" smtClean="0"/>
              <a:t>Maintain the Social Side</a:t>
            </a:r>
          </a:p>
          <a:p>
            <a:pPr marL="723900" indent="-361950">
              <a:lnSpc>
                <a:spcPct val="150000"/>
              </a:lnSpc>
              <a:buFont typeface="Arial" panose="020B0604020202020204" pitchFamily="34" charset="0"/>
              <a:buChar char="•"/>
            </a:pPr>
            <a:r>
              <a:rPr lang="en-AU" sz="3400" dirty="0" smtClean="0"/>
              <a:t>Implementation not just Information</a:t>
            </a:r>
          </a:p>
          <a:p>
            <a:pPr marL="723900" indent="-361950">
              <a:lnSpc>
                <a:spcPct val="150000"/>
              </a:lnSpc>
              <a:buFont typeface="Arial" panose="020B0604020202020204" pitchFamily="34" charset="0"/>
              <a:buChar char="•"/>
            </a:pPr>
            <a:r>
              <a:rPr lang="en-AU" sz="3400" dirty="0" smtClean="0"/>
              <a:t>Create a Buzz</a:t>
            </a:r>
          </a:p>
          <a:p>
            <a:pPr>
              <a:lnSpc>
                <a:spcPct val="150000"/>
              </a:lnSpc>
              <a:buFont typeface="Arial" panose="020B0604020202020204" pitchFamily="34" charset="0"/>
              <a:buChar char="•"/>
            </a:pPr>
            <a:endParaRPr lang="en-AU" sz="3400" dirty="0" smtClean="0"/>
          </a:p>
          <a:p>
            <a:pPr>
              <a:lnSpc>
                <a:spcPct val="150000"/>
              </a:lnSpc>
              <a:buFont typeface="Arial" panose="020B0604020202020204" pitchFamily="34" charset="0"/>
              <a:buChar char="•"/>
            </a:pPr>
            <a:endParaRPr lang="en-AU" sz="3400" dirty="0"/>
          </a:p>
        </p:txBody>
      </p:sp>
    </p:spTree>
    <p:extLst>
      <p:ext uri="{BB962C8B-B14F-4D97-AF65-F5344CB8AC3E}">
        <p14:creationId xmlns:p14="http://schemas.microsoft.com/office/powerpoint/2010/main" val="34422348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Two Groups Undertaking Change</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7280" y="1936107"/>
            <a:ext cx="4008120" cy="35672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2421" y="1936107"/>
            <a:ext cx="4213260" cy="3567227"/>
          </a:xfrm>
          <a:prstGeom prst="rect">
            <a:avLst/>
          </a:prstGeom>
        </p:spPr>
      </p:pic>
    </p:spTree>
    <p:extLst>
      <p:ext uri="{BB962C8B-B14F-4D97-AF65-F5344CB8AC3E}">
        <p14:creationId xmlns:p14="http://schemas.microsoft.com/office/powerpoint/2010/main" val="1166639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50908" y="1845734"/>
            <a:ext cx="4490185" cy="3996266"/>
          </a:xfrm>
          <a:prstGeom prst="rect">
            <a:avLst/>
          </a:prstGeom>
        </p:spPr>
      </p:pic>
    </p:spTree>
    <p:extLst>
      <p:ext uri="{BB962C8B-B14F-4D97-AF65-F5344CB8AC3E}">
        <p14:creationId xmlns:p14="http://schemas.microsoft.com/office/powerpoint/2010/main" val="444068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912" y="-22960"/>
            <a:ext cx="12894684" cy="7008376"/>
          </a:xfrm>
          <a:prstGeom prst="rect">
            <a:avLst/>
          </a:prstGeom>
        </p:spPr>
      </p:pic>
    </p:spTree>
    <p:extLst>
      <p:ext uri="{BB962C8B-B14F-4D97-AF65-F5344CB8AC3E}">
        <p14:creationId xmlns:p14="http://schemas.microsoft.com/office/powerpoint/2010/main" val="28353270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7433" y="4502423"/>
            <a:ext cx="1790877" cy="159357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86064" y="2057400"/>
            <a:ext cx="10555704" cy="4038600"/>
          </a:xfrm>
        </p:spPr>
        <p:txBody>
          <a:bodyPr>
            <a:noAutofit/>
          </a:bodyPr>
          <a:lstStyle/>
          <a:p>
            <a:pPr marL="1028700" indent="-571500">
              <a:lnSpc>
                <a:spcPct val="150000"/>
              </a:lnSpc>
              <a:buFont typeface="Arial" panose="020B0604020202020204" pitchFamily="34" charset="0"/>
              <a:buChar char="•"/>
            </a:pPr>
            <a:r>
              <a:rPr lang="en-AU" sz="3600" dirty="0" smtClean="0">
                <a:solidFill>
                  <a:schemeClr val="tx1"/>
                </a:solidFill>
              </a:rPr>
              <a:t>From 2010 to 2013  the group lost 145 members</a:t>
            </a:r>
          </a:p>
          <a:p>
            <a:pPr marL="1028700" indent="-571500">
              <a:lnSpc>
                <a:spcPct val="150000"/>
              </a:lnSpc>
              <a:buFont typeface="Arial" panose="020B0604020202020204" pitchFamily="34" charset="0"/>
              <a:buChar char="•"/>
            </a:pPr>
            <a:r>
              <a:rPr lang="en-AU" sz="3600" dirty="0" smtClean="0">
                <a:solidFill>
                  <a:schemeClr val="tx1"/>
                </a:solidFill>
              </a:rPr>
              <a:t>Change in management</a:t>
            </a:r>
          </a:p>
          <a:p>
            <a:pPr marL="1028700" indent="-571500">
              <a:lnSpc>
                <a:spcPct val="150000"/>
              </a:lnSpc>
              <a:buFont typeface="Arial" panose="020B0604020202020204" pitchFamily="34" charset="0"/>
              <a:buChar char="•"/>
            </a:pPr>
            <a:r>
              <a:rPr lang="en-AU" sz="3600" dirty="0" smtClean="0">
                <a:solidFill>
                  <a:schemeClr val="tx1"/>
                </a:solidFill>
              </a:rPr>
              <a:t>The committee was adamant there was a need</a:t>
            </a:r>
          </a:p>
          <a:p>
            <a:pPr marL="1028700" indent="-571500">
              <a:lnSpc>
                <a:spcPct val="150000"/>
              </a:lnSpc>
              <a:buFont typeface="Arial" panose="020B0604020202020204" pitchFamily="34" charset="0"/>
              <a:buChar char="•"/>
            </a:pPr>
            <a:r>
              <a:rPr lang="en-AU" sz="3600" dirty="0" smtClean="0">
                <a:solidFill>
                  <a:schemeClr val="tx1"/>
                </a:solidFill>
              </a:rPr>
              <a:t>They wanted to thrive, not just survive.</a:t>
            </a:r>
          </a:p>
          <a:p>
            <a:pPr>
              <a:lnSpc>
                <a:spcPct val="150000"/>
              </a:lnSpc>
            </a:pPr>
            <a:endParaRPr lang="en-AU" sz="3600" dirty="0" smtClean="0">
              <a:solidFill>
                <a:schemeClr val="tx1"/>
              </a:solidFill>
            </a:endParaRPr>
          </a:p>
        </p:txBody>
      </p:sp>
      <p:sp>
        <p:nvSpPr>
          <p:cNvPr id="5" name="Title 1"/>
          <p:cNvSpPr txBox="1">
            <a:spLocks/>
          </p:cNvSpPr>
          <p:nvPr/>
        </p:nvSpPr>
        <p:spPr>
          <a:xfrm>
            <a:off x="1059129" y="766612"/>
            <a:ext cx="10073743" cy="7813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AU" sz="4800" dirty="0" smtClean="0">
                <a:solidFill>
                  <a:schemeClr val="tx1"/>
                </a:solidFill>
              </a:rPr>
              <a:t>Why did UNFS instigate change?</a:t>
            </a:r>
            <a:endParaRPr lang="en-AU" sz="4800" dirty="0">
              <a:solidFill>
                <a:schemeClr val="tx1"/>
              </a:solidFill>
            </a:endParaRPr>
          </a:p>
        </p:txBody>
      </p:sp>
    </p:spTree>
    <p:extLst>
      <p:ext uri="{BB962C8B-B14F-4D97-AF65-F5344CB8AC3E}">
        <p14:creationId xmlns:p14="http://schemas.microsoft.com/office/powerpoint/2010/main" val="33999407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6500331" y="-866274"/>
            <a:ext cx="20803574" cy="7724274"/>
          </a:xfrm>
        </p:spPr>
      </p:pic>
    </p:spTree>
    <p:extLst>
      <p:ext uri="{BB962C8B-B14F-4D97-AF65-F5344CB8AC3E}">
        <p14:creationId xmlns:p14="http://schemas.microsoft.com/office/powerpoint/2010/main" val="15515541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6064" y="2057400"/>
            <a:ext cx="10555704" cy="4038600"/>
          </a:xfrm>
        </p:spPr>
        <p:txBody>
          <a:bodyPr>
            <a:noAutofit/>
          </a:bodyPr>
          <a:lstStyle/>
          <a:p>
            <a:pPr marL="787400" lvl="1" indent="-514350">
              <a:buFont typeface="+mj-lt"/>
              <a:buAutoNum type="arabicPeriod"/>
            </a:pPr>
            <a:r>
              <a:rPr lang="en-AU" sz="3400" dirty="0" smtClean="0">
                <a:solidFill>
                  <a:schemeClr val="tx1"/>
                </a:solidFill>
              </a:rPr>
              <a:t>Why are you no longer a member?</a:t>
            </a:r>
          </a:p>
          <a:p>
            <a:pPr marL="1708150" indent="-457200">
              <a:buFont typeface="Arial" panose="020B0604020202020204" pitchFamily="34" charset="0"/>
              <a:buChar char="•"/>
            </a:pPr>
            <a:r>
              <a:rPr lang="en-AU" sz="3000" dirty="0" smtClean="0">
                <a:solidFill>
                  <a:schemeClr val="tx1"/>
                </a:solidFill>
              </a:rPr>
              <a:t> No longer mixed farming focused</a:t>
            </a:r>
          </a:p>
          <a:p>
            <a:pPr marL="1708150" indent="-457200">
              <a:buFont typeface="Arial" panose="020B0604020202020204" pitchFamily="34" charset="0"/>
              <a:buChar char="•"/>
            </a:pPr>
            <a:r>
              <a:rPr lang="en-AU" sz="3000" dirty="0" smtClean="0">
                <a:solidFill>
                  <a:schemeClr val="tx1"/>
                </a:solidFill>
              </a:rPr>
              <a:t> No longer a social group</a:t>
            </a:r>
          </a:p>
          <a:p>
            <a:pPr marL="1708150" indent="-457200">
              <a:buFont typeface="Arial" panose="020B0604020202020204" pitchFamily="34" charset="0"/>
              <a:buChar char="•"/>
            </a:pPr>
            <a:r>
              <a:rPr lang="en-AU" sz="3000" dirty="0" smtClean="0">
                <a:solidFill>
                  <a:schemeClr val="tx1"/>
                </a:solidFill>
              </a:rPr>
              <a:t> No longer farming</a:t>
            </a:r>
          </a:p>
          <a:p>
            <a:pPr marL="833437" indent="-742950">
              <a:buFont typeface="+mj-lt"/>
              <a:buAutoNum type="arabicPeriod" startAt="2"/>
            </a:pPr>
            <a:r>
              <a:rPr lang="en-AU" sz="3600" dirty="0" smtClean="0">
                <a:solidFill>
                  <a:schemeClr val="tx1"/>
                </a:solidFill>
              </a:rPr>
              <a:t>Why did you become a member in the first place</a:t>
            </a:r>
          </a:p>
          <a:p>
            <a:pPr marL="833437" indent="-742950">
              <a:buFont typeface="+mj-lt"/>
              <a:buAutoNum type="arabicPeriod" startAt="2"/>
            </a:pPr>
            <a:r>
              <a:rPr lang="en-AU" sz="3600" dirty="0" smtClean="0">
                <a:solidFill>
                  <a:schemeClr val="tx1"/>
                </a:solidFill>
              </a:rPr>
              <a:t>What should the Strategic Direction be?</a:t>
            </a:r>
          </a:p>
        </p:txBody>
      </p:sp>
      <p:sp>
        <p:nvSpPr>
          <p:cNvPr id="5" name="Title 1"/>
          <p:cNvSpPr txBox="1">
            <a:spLocks/>
          </p:cNvSpPr>
          <p:nvPr/>
        </p:nvSpPr>
        <p:spPr>
          <a:xfrm>
            <a:off x="1059129" y="555215"/>
            <a:ext cx="10073743" cy="7813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AU" sz="4800" dirty="0" smtClean="0">
                <a:solidFill>
                  <a:schemeClr val="tx1"/>
                </a:solidFill>
              </a:rPr>
              <a:t>We Underwent Review</a:t>
            </a:r>
            <a:endParaRPr lang="en-AU" sz="4800" dirty="0">
              <a:solidFill>
                <a:schemeClr val="tx1"/>
              </a:solidFill>
            </a:endParaRPr>
          </a:p>
        </p:txBody>
      </p:sp>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17768" y="0"/>
            <a:ext cx="1869696" cy="166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425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169" y="369646"/>
            <a:ext cx="9875520" cy="875763"/>
          </a:xfrm>
        </p:spPr>
        <p:txBody>
          <a:bodyPr/>
          <a:lstStyle/>
          <a:p>
            <a:r>
              <a:rPr lang="en-AU" dirty="0"/>
              <a:t>We </a:t>
            </a:r>
            <a:r>
              <a:rPr lang="en-AU" dirty="0" smtClean="0"/>
              <a:t>responded!</a:t>
            </a:r>
            <a:endParaRPr lang="en-AU" dirty="0"/>
          </a:p>
        </p:txBody>
      </p:sp>
      <p:sp>
        <p:nvSpPr>
          <p:cNvPr id="5" name="Content Placeholder 1"/>
          <p:cNvSpPr>
            <a:spLocks noGrp="1"/>
          </p:cNvSpPr>
          <p:nvPr>
            <p:ph idx="1"/>
          </p:nvPr>
        </p:nvSpPr>
        <p:spPr>
          <a:xfrm>
            <a:off x="786063" y="1732548"/>
            <a:ext cx="11077074" cy="4836694"/>
          </a:xfrm>
        </p:spPr>
        <p:txBody>
          <a:bodyPr>
            <a:noAutofit/>
          </a:bodyPr>
          <a:lstStyle/>
          <a:p>
            <a:pPr marL="722313" lvl="1" indent="-361950">
              <a:lnSpc>
                <a:spcPct val="150000"/>
              </a:lnSpc>
              <a:buFont typeface="Arial" panose="020B0604020202020204" pitchFamily="34" charset="0"/>
              <a:buChar char="•"/>
            </a:pPr>
            <a:r>
              <a:rPr lang="en-AU" sz="3600" dirty="0" smtClean="0">
                <a:solidFill>
                  <a:schemeClr val="tx1"/>
                </a:solidFill>
              </a:rPr>
              <a:t>We reviewed our content</a:t>
            </a:r>
          </a:p>
          <a:p>
            <a:pPr marL="722313" lvl="1" indent="-361950">
              <a:lnSpc>
                <a:spcPct val="150000"/>
              </a:lnSpc>
              <a:buFont typeface="Arial" panose="020B0604020202020204" pitchFamily="34" charset="0"/>
              <a:buChar char="•"/>
            </a:pPr>
            <a:r>
              <a:rPr lang="en-AU" sz="3600" dirty="0" smtClean="0">
                <a:solidFill>
                  <a:schemeClr val="tx1"/>
                </a:solidFill>
              </a:rPr>
              <a:t>We </a:t>
            </a:r>
            <a:r>
              <a:rPr lang="en-AU" sz="3600" dirty="0">
                <a:solidFill>
                  <a:schemeClr val="tx1"/>
                </a:solidFill>
              </a:rPr>
              <a:t>became independent </a:t>
            </a:r>
            <a:endParaRPr lang="en-AU" sz="3600" dirty="0" smtClean="0">
              <a:solidFill>
                <a:schemeClr val="tx1"/>
              </a:solidFill>
            </a:endParaRPr>
          </a:p>
          <a:p>
            <a:pPr marL="722313" lvl="1" indent="-361950">
              <a:lnSpc>
                <a:spcPct val="150000"/>
              </a:lnSpc>
              <a:buFont typeface="Arial" panose="020B0604020202020204" pitchFamily="34" charset="0"/>
              <a:buChar char="•"/>
            </a:pPr>
            <a:r>
              <a:rPr lang="en-AU" sz="3600" dirty="0" smtClean="0">
                <a:solidFill>
                  <a:schemeClr val="tx1"/>
                </a:solidFill>
              </a:rPr>
              <a:t>We revisited the regions, the “hubs” &amp; social element.</a:t>
            </a:r>
          </a:p>
          <a:p>
            <a:pPr marL="722313" lvl="1" indent="-361950">
              <a:lnSpc>
                <a:spcPct val="150000"/>
              </a:lnSpc>
              <a:buFont typeface="Arial" panose="020B0604020202020204" pitchFamily="34" charset="0"/>
              <a:buChar char="•"/>
            </a:pPr>
            <a:r>
              <a:rPr lang="en-AU" sz="3600" dirty="0">
                <a:solidFill>
                  <a:schemeClr val="tx1"/>
                </a:solidFill>
              </a:rPr>
              <a:t>We focussed on implementation not just information</a:t>
            </a:r>
          </a:p>
          <a:p>
            <a:pPr marL="722313" lvl="1" indent="-361950">
              <a:lnSpc>
                <a:spcPct val="150000"/>
              </a:lnSpc>
              <a:buFont typeface="Arial" panose="020B0604020202020204" pitchFamily="34" charset="0"/>
              <a:buChar char="•"/>
            </a:pPr>
            <a:r>
              <a:rPr lang="en-AU" sz="3600" dirty="0" smtClean="0">
                <a:solidFill>
                  <a:schemeClr val="tx1"/>
                </a:solidFill>
              </a:rPr>
              <a:t>We created a buzz around our activities</a:t>
            </a: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19347" y="316846"/>
            <a:ext cx="1443790" cy="128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742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6483"/>
            <a:ext cx="12191999" cy="8128000"/>
          </a:xfrm>
          <a:prstGeom prst="rect">
            <a:avLst/>
          </a:prstGeom>
        </p:spPr>
      </p:pic>
      <p:sp>
        <p:nvSpPr>
          <p:cNvPr id="2" name="Title 1"/>
          <p:cNvSpPr>
            <a:spLocks noGrp="1"/>
          </p:cNvSpPr>
          <p:nvPr>
            <p:ph type="title"/>
          </p:nvPr>
        </p:nvSpPr>
        <p:spPr>
          <a:xfrm>
            <a:off x="1143000" y="318588"/>
            <a:ext cx="9875520" cy="1149266"/>
          </a:xfrm>
        </p:spPr>
        <p:txBody>
          <a:bodyPr/>
          <a:lstStyle/>
          <a:p>
            <a:r>
              <a:rPr lang="en-AU" dirty="0" smtClean="0"/>
              <a:t>Independent and Farmer Driven</a:t>
            </a:r>
            <a:endParaRPr lang="en-AU" dirty="0"/>
          </a:p>
        </p:txBody>
      </p:sp>
    </p:spTree>
    <p:extLst>
      <p:ext uri="{BB962C8B-B14F-4D97-AF65-F5344CB8AC3E}">
        <p14:creationId xmlns:p14="http://schemas.microsoft.com/office/powerpoint/2010/main" val="12143793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35706" y="0"/>
            <a:ext cx="10287000" cy="6858000"/>
          </a:xfr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12042" cy="6858000"/>
          </a:xfrm>
          <a:prstGeom prst="rect">
            <a:avLst/>
          </a:prstGeom>
        </p:spPr>
      </p:pic>
      <p:sp>
        <p:nvSpPr>
          <p:cNvPr id="2" name="Title 1"/>
          <p:cNvSpPr>
            <a:spLocks noGrp="1"/>
          </p:cNvSpPr>
          <p:nvPr>
            <p:ph type="title"/>
          </p:nvPr>
        </p:nvSpPr>
        <p:spPr>
          <a:xfrm>
            <a:off x="6112042" y="5630779"/>
            <a:ext cx="4940969" cy="1356360"/>
          </a:xfrm>
        </p:spPr>
        <p:txBody>
          <a:bodyPr/>
          <a:lstStyle/>
          <a:p>
            <a:pPr algn="ctr"/>
            <a:r>
              <a:rPr lang="en-AU" dirty="0" smtClean="0">
                <a:solidFill>
                  <a:schemeClr val="tx1"/>
                </a:solidFill>
              </a:rPr>
              <a:t>Include content without funding</a:t>
            </a:r>
            <a:endParaRPr lang="en-AU" dirty="0">
              <a:solidFill>
                <a:schemeClr val="tx1"/>
              </a:solidFill>
            </a:endParaRPr>
          </a:p>
        </p:txBody>
      </p:sp>
    </p:spTree>
    <p:extLst>
      <p:ext uri="{BB962C8B-B14F-4D97-AF65-F5344CB8AC3E}">
        <p14:creationId xmlns:p14="http://schemas.microsoft.com/office/powerpoint/2010/main" val="10542778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46827" y="1"/>
            <a:ext cx="12545943" cy="6858000"/>
          </a:xfrm>
        </p:spPr>
      </p:pic>
      <p:sp>
        <p:nvSpPr>
          <p:cNvPr id="2" name="Title 1"/>
          <p:cNvSpPr>
            <a:spLocks noGrp="1"/>
          </p:cNvSpPr>
          <p:nvPr>
            <p:ph type="title"/>
          </p:nvPr>
        </p:nvSpPr>
        <p:spPr>
          <a:xfrm>
            <a:off x="481818" y="300111"/>
            <a:ext cx="11164749" cy="825305"/>
          </a:xfrm>
        </p:spPr>
        <p:txBody>
          <a:bodyPr/>
          <a:lstStyle/>
          <a:p>
            <a:pPr algn="r"/>
            <a:r>
              <a:rPr lang="en-AU" dirty="0" smtClean="0">
                <a:solidFill>
                  <a:schemeClr val="tx1"/>
                </a:solidFill>
              </a:rPr>
              <a:t>Relevant and Timely</a:t>
            </a:r>
            <a:endParaRPr lang="en-AU" dirty="0">
              <a:solidFill>
                <a:schemeClr val="tx1"/>
              </a:solidFill>
            </a:endParaRPr>
          </a:p>
        </p:txBody>
      </p:sp>
    </p:spTree>
    <p:extLst>
      <p:ext uri="{BB962C8B-B14F-4D97-AF65-F5344CB8AC3E}">
        <p14:creationId xmlns:p14="http://schemas.microsoft.com/office/powerpoint/2010/main" val="35895741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 y="-2606866"/>
            <a:ext cx="6433386" cy="10679802"/>
          </a:xfr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52257" y="0"/>
            <a:ext cx="8678778" cy="6858000"/>
          </a:xfrm>
          <a:prstGeom prst="rect">
            <a:avLst/>
          </a:prstGeom>
        </p:spPr>
      </p:pic>
      <p:sp>
        <p:nvSpPr>
          <p:cNvPr id="2" name="Title 1"/>
          <p:cNvSpPr>
            <a:spLocks noGrp="1"/>
          </p:cNvSpPr>
          <p:nvPr>
            <p:ph type="title"/>
          </p:nvPr>
        </p:nvSpPr>
        <p:spPr>
          <a:xfrm>
            <a:off x="6095999" y="0"/>
            <a:ext cx="8173454" cy="770021"/>
          </a:xfrm>
        </p:spPr>
        <p:txBody>
          <a:bodyPr/>
          <a:lstStyle/>
          <a:p>
            <a:r>
              <a:rPr lang="en-AU" dirty="0" smtClean="0">
                <a:solidFill>
                  <a:schemeClr val="tx1"/>
                </a:solidFill>
              </a:rPr>
              <a:t>Born out of a Social Need</a:t>
            </a:r>
            <a:endParaRPr lang="en-AU" dirty="0">
              <a:solidFill>
                <a:schemeClr val="tx1"/>
              </a:solidFill>
            </a:endParaRPr>
          </a:p>
        </p:txBody>
      </p:sp>
      <p:pic>
        <p:nvPicPr>
          <p:cNvPr id="4"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0807" y="5857875"/>
            <a:ext cx="11239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626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549" y="0"/>
            <a:ext cx="12548681" cy="6858000"/>
          </a:xfrm>
          <a:prstGeom prst="rect">
            <a:avLst/>
          </a:prstGeom>
        </p:spPr>
      </p:pic>
      <p:sp>
        <p:nvSpPr>
          <p:cNvPr id="4" name="Title 1"/>
          <p:cNvSpPr txBox="1">
            <a:spLocks/>
          </p:cNvSpPr>
          <p:nvPr/>
        </p:nvSpPr>
        <p:spPr>
          <a:xfrm>
            <a:off x="513347" y="555215"/>
            <a:ext cx="11197390" cy="7813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AU" dirty="0" smtClean="0">
                <a:solidFill>
                  <a:schemeClr val="tx1"/>
                </a:solidFill>
              </a:rPr>
              <a:t>Focus on Implementation not just Information</a:t>
            </a:r>
            <a:endParaRPr lang="en-AU" dirty="0">
              <a:solidFill>
                <a:schemeClr val="tx1"/>
              </a:solidFill>
            </a:endParaRPr>
          </a:p>
        </p:txBody>
      </p:sp>
    </p:spTree>
    <p:extLst>
      <p:ext uri="{BB962C8B-B14F-4D97-AF65-F5344CB8AC3E}">
        <p14:creationId xmlns:p14="http://schemas.microsoft.com/office/powerpoint/2010/main" val="4117432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4125" y="0"/>
            <a:ext cx="12602309" cy="6858000"/>
          </a:xfrm>
          <a:prstGeom prst="rect">
            <a:avLst/>
          </a:prstGeom>
        </p:spPr>
      </p:pic>
      <p:sp>
        <p:nvSpPr>
          <p:cNvPr id="2" name="Title 1"/>
          <p:cNvSpPr>
            <a:spLocks noGrp="1"/>
          </p:cNvSpPr>
          <p:nvPr>
            <p:ph type="title"/>
          </p:nvPr>
        </p:nvSpPr>
        <p:spPr>
          <a:xfrm>
            <a:off x="449179" y="609600"/>
            <a:ext cx="11309684" cy="1356360"/>
          </a:xfrm>
        </p:spPr>
        <p:txBody>
          <a:bodyPr/>
          <a:lstStyle/>
          <a:p>
            <a:pPr algn="ctr"/>
            <a:r>
              <a:rPr lang="en-AU" dirty="0" smtClean="0">
                <a:solidFill>
                  <a:schemeClr val="tx1"/>
                </a:solidFill>
              </a:rPr>
              <a:t>2013 Seeder Demonstration – The Buzz Effect</a:t>
            </a:r>
            <a:endParaRPr lang="en-AU" dirty="0">
              <a:solidFill>
                <a:schemeClr val="tx1"/>
              </a:solidFill>
            </a:endParaRPr>
          </a:p>
        </p:txBody>
      </p:sp>
      <p:pic>
        <p:nvPicPr>
          <p:cNvPr id="4"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68050" y="5857875"/>
            <a:ext cx="11239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4847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516" y="263867"/>
            <a:ext cx="11451626" cy="1356360"/>
          </a:xfrm>
        </p:spPr>
        <p:txBody>
          <a:bodyPr/>
          <a:lstStyle/>
          <a:p>
            <a:r>
              <a:rPr lang="en-AU" dirty="0"/>
              <a:t>Background: Why do a Seeder Demonstration?</a:t>
            </a:r>
          </a:p>
        </p:txBody>
      </p:sp>
      <p:sp>
        <p:nvSpPr>
          <p:cNvPr id="8" name="Content Placeholder 7"/>
          <p:cNvSpPr>
            <a:spLocks noGrp="1"/>
          </p:cNvSpPr>
          <p:nvPr>
            <p:ph idx="1"/>
          </p:nvPr>
        </p:nvSpPr>
        <p:spPr>
          <a:xfrm>
            <a:off x="16042" y="1884093"/>
            <a:ext cx="12023558" cy="4973907"/>
          </a:xfrm>
        </p:spPr>
        <p:txBody>
          <a:bodyPr>
            <a:noAutofit/>
          </a:bodyPr>
          <a:lstStyle/>
          <a:p>
            <a:pPr marL="722313" lvl="0" indent="-361950" eaLnBrk="0" fontAlgn="base" hangingPunct="0">
              <a:lnSpc>
                <a:spcPct val="150000"/>
              </a:lnSpc>
              <a:spcBef>
                <a:spcPts val="0"/>
              </a:spcBef>
              <a:buSzTx/>
              <a:buFontTx/>
              <a:buChar char="•"/>
            </a:pPr>
            <a:r>
              <a:rPr lang="en-AU" sz="3200" dirty="0" smtClean="0">
                <a:solidFill>
                  <a:schemeClr val="tx1"/>
                </a:solidFill>
                <a:latin typeface="+mj-lt"/>
              </a:rPr>
              <a:t>Adoption </a:t>
            </a:r>
            <a:r>
              <a:rPr lang="en-AU" sz="3200" dirty="0">
                <a:solidFill>
                  <a:schemeClr val="tx1"/>
                </a:solidFill>
                <a:latin typeface="+mj-lt"/>
              </a:rPr>
              <a:t>of no till farming systems </a:t>
            </a:r>
            <a:r>
              <a:rPr lang="en-AU" sz="3200" dirty="0" smtClean="0">
                <a:solidFill>
                  <a:schemeClr val="tx1"/>
                </a:solidFill>
                <a:latin typeface="+mj-lt"/>
              </a:rPr>
              <a:t>is significantly </a:t>
            </a:r>
            <a:r>
              <a:rPr lang="en-AU" sz="3200" dirty="0">
                <a:solidFill>
                  <a:schemeClr val="tx1"/>
                </a:solidFill>
                <a:latin typeface="+mj-lt"/>
              </a:rPr>
              <a:t>lower in the Upper </a:t>
            </a:r>
            <a:r>
              <a:rPr lang="en-AU" sz="3200" dirty="0" smtClean="0">
                <a:solidFill>
                  <a:schemeClr val="tx1"/>
                </a:solidFill>
                <a:latin typeface="+mj-lt"/>
              </a:rPr>
              <a:t>North</a:t>
            </a:r>
          </a:p>
          <a:p>
            <a:pPr marL="722313" lvl="0" indent="-361950" eaLnBrk="0" fontAlgn="base" hangingPunct="0">
              <a:lnSpc>
                <a:spcPct val="150000"/>
              </a:lnSpc>
              <a:spcBef>
                <a:spcPts val="0"/>
              </a:spcBef>
              <a:buSzTx/>
              <a:buFontTx/>
              <a:buChar char="•"/>
            </a:pPr>
            <a:r>
              <a:rPr lang="en-AU" sz="3200" dirty="0" smtClean="0">
                <a:solidFill>
                  <a:schemeClr val="tx1"/>
                </a:solidFill>
                <a:latin typeface="+mj-lt"/>
              </a:rPr>
              <a:t>Many farmers </a:t>
            </a:r>
            <a:r>
              <a:rPr lang="en-AU" sz="3200" dirty="0">
                <a:solidFill>
                  <a:schemeClr val="tx1"/>
                </a:solidFill>
                <a:latin typeface="+mj-lt"/>
              </a:rPr>
              <a:t>still cultivating paddocks before sowing</a:t>
            </a:r>
            <a:r>
              <a:rPr lang="en-AU" sz="3200" dirty="0" smtClean="0">
                <a:solidFill>
                  <a:schemeClr val="tx1"/>
                </a:solidFill>
                <a:latin typeface="+mj-lt"/>
              </a:rPr>
              <a:t>.</a:t>
            </a:r>
          </a:p>
          <a:p>
            <a:pPr marL="722313" lvl="0" indent="-361950" eaLnBrk="0" fontAlgn="base" hangingPunct="0">
              <a:lnSpc>
                <a:spcPct val="150000"/>
              </a:lnSpc>
              <a:spcBef>
                <a:spcPts val="0"/>
              </a:spcBef>
              <a:buSzTx/>
              <a:buFontTx/>
              <a:buChar char="•"/>
            </a:pPr>
            <a:r>
              <a:rPr lang="en-AU" sz="3200" dirty="0" smtClean="0">
                <a:solidFill>
                  <a:schemeClr val="tx1"/>
                </a:solidFill>
                <a:latin typeface="+mj-lt"/>
              </a:rPr>
              <a:t>It tackled sustainability, profitability and productivity.</a:t>
            </a:r>
          </a:p>
          <a:p>
            <a:pPr marL="722313" lvl="0" indent="-361950" eaLnBrk="0" fontAlgn="base" hangingPunct="0">
              <a:lnSpc>
                <a:spcPct val="150000"/>
              </a:lnSpc>
              <a:spcBef>
                <a:spcPts val="0"/>
              </a:spcBef>
              <a:buSzTx/>
              <a:buFontTx/>
              <a:buChar char="•"/>
            </a:pPr>
            <a:r>
              <a:rPr lang="en-AU" sz="3200" dirty="0" smtClean="0">
                <a:solidFill>
                  <a:schemeClr val="tx1"/>
                </a:solidFill>
                <a:latin typeface="+mj-lt"/>
              </a:rPr>
              <a:t>It involved big machines and a good old competition!</a:t>
            </a:r>
          </a:p>
        </p:txBody>
      </p:sp>
      <p:pic>
        <p:nvPicPr>
          <p:cNvPr id="512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1200" y="4003500"/>
            <a:ext cx="2326942" cy="20705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558069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0455"/>
            <a:ext cx="12192000" cy="8078910"/>
          </a:xfrm>
          <a:prstGeom prst="rect">
            <a:avLst/>
          </a:prstGeom>
        </p:spPr>
      </p:pic>
    </p:spTree>
    <p:extLst>
      <p:ext uri="{BB962C8B-B14F-4D97-AF65-F5344CB8AC3E}">
        <p14:creationId xmlns:p14="http://schemas.microsoft.com/office/powerpoint/2010/main" val="50778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Rectangle 3"/>
          <p:cNvSpPr/>
          <p:nvPr/>
        </p:nvSpPr>
        <p:spPr>
          <a:xfrm>
            <a:off x="3048000" y="2967335"/>
            <a:ext cx="6096000" cy="923330"/>
          </a:xfrm>
          <a:prstGeom prst="rect">
            <a:avLst/>
          </a:prstGeom>
        </p:spPr>
        <p:txBody>
          <a:bodyPr>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There had developed a significant divide once again in the community between the conservation movement and the farming community. </a:t>
            </a:r>
            <a:endParaRPr lang="en-AU" dirty="0"/>
          </a:p>
        </p:txBody>
      </p:sp>
      <p:pic>
        <p:nvPicPr>
          <p:cNvPr id="5" name="Picture 5" descr="dust storm _ photo 211207 ABC John Keena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95350"/>
            <a:ext cx="12192000" cy="1052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946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57347" y="518160"/>
            <a:ext cx="2094332" cy="1863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We are thriving </a:t>
            </a:r>
            <a:endParaRPr lang="en-AU" dirty="0"/>
          </a:p>
        </p:txBody>
      </p:sp>
      <p:sp>
        <p:nvSpPr>
          <p:cNvPr id="3" name="Content Placeholder 2"/>
          <p:cNvSpPr>
            <a:spLocks noGrp="1"/>
          </p:cNvSpPr>
          <p:nvPr>
            <p:ph idx="1"/>
          </p:nvPr>
        </p:nvSpPr>
        <p:spPr>
          <a:xfrm>
            <a:off x="1143000" y="2381760"/>
            <a:ext cx="9872871" cy="3714239"/>
          </a:xfrm>
        </p:spPr>
        <p:txBody>
          <a:bodyPr>
            <a:normAutofit/>
          </a:bodyPr>
          <a:lstStyle/>
          <a:p>
            <a:pPr marL="744537" indent="-571500">
              <a:buFont typeface="Arial" panose="020B0604020202020204" pitchFamily="34" charset="0"/>
              <a:buChar char="•"/>
            </a:pPr>
            <a:r>
              <a:rPr lang="en-AU" sz="3600" dirty="0" smtClean="0">
                <a:solidFill>
                  <a:schemeClr val="tx1"/>
                </a:solidFill>
              </a:rPr>
              <a:t>Increase, Improve and Target Communication</a:t>
            </a:r>
          </a:p>
          <a:p>
            <a:pPr marL="744537" indent="-571500">
              <a:buFont typeface="Arial" panose="020B0604020202020204" pitchFamily="34" charset="0"/>
              <a:buChar char="•"/>
            </a:pPr>
            <a:r>
              <a:rPr lang="en-AU" sz="3600" dirty="0" smtClean="0">
                <a:solidFill>
                  <a:schemeClr val="tx1"/>
                </a:solidFill>
              </a:rPr>
              <a:t>Relevant Projects and Activities</a:t>
            </a:r>
          </a:p>
          <a:p>
            <a:pPr marL="744537" indent="-571500">
              <a:buFont typeface="Arial" panose="020B0604020202020204" pitchFamily="34" charset="0"/>
              <a:buChar char="•"/>
            </a:pPr>
            <a:r>
              <a:rPr lang="en-AU" sz="3600" dirty="0" smtClean="0">
                <a:solidFill>
                  <a:schemeClr val="tx1"/>
                </a:solidFill>
              </a:rPr>
              <a:t>Create Competition/Sport/Social Components</a:t>
            </a:r>
          </a:p>
          <a:p>
            <a:pPr marL="744537" indent="-571500">
              <a:buFont typeface="Arial" panose="020B0604020202020204" pitchFamily="34" charset="0"/>
              <a:buChar char="•"/>
            </a:pPr>
            <a:r>
              <a:rPr lang="en-AU" sz="3600" dirty="0" smtClean="0">
                <a:solidFill>
                  <a:schemeClr val="tx1"/>
                </a:solidFill>
              </a:rPr>
              <a:t>Focus on Implementation, not just Information</a:t>
            </a:r>
          </a:p>
          <a:p>
            <a:pPr marL="744537" indent="-571500">
              <a:buFont typeface="Arial" panose="020B0604020202020204" pitchFamily="34" charset="0"/>
              <a:buChar char="•"/>
            </a:pPr>
            <a:r>
              <a:rPr lang="en-AU" sz="3600" dirty="0">
                <a:solidFill>
                  <a:schemeClr val="tx1"/>
                </a:solidFill>
              </a:rPr>
              <a:t>Find something that creates a Buzz</a:t>
            </a:r>
          </a:p>
          <a:p>
            <a:endParaRPr lang="en-AU" sz="3600" dirty="0">
              <a:solidFill>
                <a:schemeClr val="tx1"/>
              </a:solidFill>
            </a:endParaRPr>
          </a:p>
        </p:txBody>
      </p:sp>
    </p:spTree>
    <p:extLst>
      <p:ext uri="{BB962C8B-B14F-4D97-AF65-F5344CB8AC3E}">
        <p14:creationId xmlns:p14="http://schemas.microsoft.com/office/powerpoint/2010/main" val="26881678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89370" y="2133425"/>
            <a:ext cx="4213260" cy="3567227"/>
          </a:xfrm>
          <a:prstGeom prst="rect">
            <a:avLst/>
          </a:prstGeom>
        </p:spPr>
      </p:pic>
    </p:spTree>
    <p:extLst>
      <p:ext uri="{BB962C8B-B14F-4D97-AF65-F5344CB8AC3E}">
        <p14:creationId xmlns:p14="http://schemas.microsoft.com/office/powerpoint/2010/main" val="25189150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496303"/>
            <a:ext cx="13499432" cy="7971439"/>
          </a:xfrm>
        </p:spPr>
      </p:pic>
    </p:spTree>
    <p:extLst>
      <p:ext uri="{BB962C8B-B14F-4D97-AF65-F5344CB8AC3E}">
        <p14:creationId xmlns:p14="http://schemas.microsoft.com/office/powerpoint/2010/main" val="3144264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did YMLG instigate change?</a:t>
            </a:r>
            <a:endParaRPr lang="en-AU" dirty="0"/>
          </a:p>
        </p:txBody>
      </p:sp>
      <p:sp>
        <p:nvSpPr>
          <p:cNvPr id="3" name="Content Placeholder 2"/>
          <p:cNvSpPr>
            <a:spLocks noGrp="1"/>
          </p:cNvSpPr>
          <p:nvPr>
            <p:ph idx="1"/>
          </p:nvPr>
        </p:nvSpPr>
        <p:spPr>
          <a:xfrm>
            <a:off x="1097280" y="1845734"/>
            <a:ext cx="10058400" cy="4440766"/>
          </a:xfrm>
        </p:spPr>
        <p:txBody>
          <a:bodyPr>
            <a:normAutofit/>
          </a:bodyPr>
          <a:lstStyle/>
          <a:p>
            <a:pPr marL="722313" indent="-265113">
              <a:lnSpc>
                <a:spcPct val="150000"/>
              </a:lnSpc>
              <a:buFont typeface="Arial" panose="020B0604020202020204" pitchFamily="34" charset="0"/>
              <a:buChar char="•"/>
            </a:pPr>
            <a:r>
              <a:rPr lang="en-AU" sz="3000" dirty="0" smtClean="0"/>
              <a:t>3 years of inactivity</a:t>
            </a:r>
          </a:p>
          <a:p>
            <a:pPr marL="722313" indent="-265113">
              <a:lnSpc>
                <a:spcPct val="150000"/>
              </a:lnSpc>
              <a:buFont typeface="Arial" panose="020B0604020202020204" pitchFamily="34" charset="0"/>
              <a:buChar char="•"/>
            </a:pPr>
            <a:r>
              <a:rPr lang="en-AU" sz="3000" dirty="0" smtClean="0"/>
              <a:t>Next generation</a:t>
            </a:r>
          </a:p>
          <a:p>
            <a:pPr marL="722313" indent="-265113">
              <a:lnSpc>
                <a:spcPct val="150000"/>
              </a:lnSpc>
              <a:buFont typeface="Arial" panose="020B0604020202020204" pitchFamily="34" charset="0"/>
              <a:buChar char="•"/>
            </a:pPr>
            <a:r>
              <a:rPr lang="en-AU" sz="3000" dirty="0" smtClean="0"/>
              <a:t>Dwindling attendance at meetings</a:t>
            </a:r>
          </a:p>
          <a:p>
            <a:pPr marL="722313" indent="-265113">
              <a:lnSpc>
                <a:spcPct val="150000"/>
              </a:lnSpc>
              <a:buFont typeface="Arial" panose="020B0604020202020204" pitchFamily="34" charset="0"/>
              <a:buChar char="•"/>
            </a:pPr>
            <a:r>
              <a:rPr lang="en-AU" sz="3000" dirty="0" smtClean="0"/>
              <a:t>Great attendance a feature events</a:t>
            </a:r>
          </a:p>
          <a:p>
            <a:pPr marL="722313" indent="-265113">
              <a:lnSpc>
                <a:spcPct val="150000"/>
              </a:lnSpc>
              <a:buFont typeface="Arial" panose="020B0604020202020204" pitchFamily="34" charset="0"/>
              <a:buChar char="•"/>
            </a:pPr>
            <a:r>
              <a:rPr lang="en-AU" sz="3000" dirty="0" smtClean="0"/>
              <a:t>Still a need in the region!</a:t>
            </a:r>
          </a:p>
          <a:p>
            <a:pPr marL="722313" indent="-265113">
              <a:lnSpc>
                <a:spcPct val="150000"/>
              </a:lnSpc>
              <a:buFont typeface="Arial" panose="020B0604020202020204" pitchFamily="34" charset="0"/>
              <a:buChar char="•"/>
            </a:pPr>
            <a:endParaRPr lang="en-AU" sz="3000" dirty="0" smtClean="0"/>
          </a:p>
          <a:p>
            <a:pPr marL="722313" indent="-265113">
              <a:lnSpc>
                <a:spcPct val="150000"/>
              </a:lnSpc>
              <a:buFont typeface="Arial" panose="020B0604020202020204" pitchFamily="34" charset="0"/>
              <a:buChar char="•"/>
            </a:pPr>
            <a:endParaRPr lang="en-AU" sz="30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48178" y="178229"/>
            <a:ext cx="1615003" cy="1367369"/>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3600" y="2438400"/>
            <a:ext cx="4978400" cy="3276600"/>
          </a:xfrm>
          <a:prstGeom prst="rect">
            <a:avLst/>
          </a:prstGeom>
        </p:spPr>
      </p:pic>
    </p:spTree>
    <p:extLst>
      <p:ext uri="{BB962C8B-B14F-4D97-AF65-F5344CB8AC3E}">
        <p14:creationId xmlns:p14="http://schemas.microsoft.com/office/powerpoint/2010/main" val="17178523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79617"/>
            <a:ext cx="12192000" cy="9144001"/>
          </a:xfrm>
          <a:prstGeom prst="rect">
            <a:avLst/>
          </a:prstGeom>
        </p:spPr>
      </p:pic>
      <p:sp>
        <p:nvSpPr>
          <p:cNvPr id="2" name="Title 1"/>
          <p:cNvSpPr>
            <a:spLocks noGrp="1"/>
          </p:cNvSpPr>
          <p:nvPr>
            <p:ph type="title"/>
          </p:nvPr>
        </p:nvSpPr>
        <p:spPr>
          <a:xfrm>
            <a:off x="1097280" y="286603"/>
            <a:ext cx="10058400" cy="1580297"/>
          </a:xfrm>
        </p:spPr>
        <p:txBody>
          <a:bodyPr/>
          <a:lstStyle/>
          <a:p>
            <a:r>
              <a:rPr lang="en-AU" dirty="0" smtClean="0"/>
              <a:t>Reviewed our position</a:t>
            </a:r>
            <a:endParaRPr lang="en-AU" dirty="0"/>
          </a:p>
        </p:txBody>
      </p:sp>
      <p:sp>
        <p:nvSpPr>
          <p:cNvPr id="3" name="Content Placeholder 2"/>
          <p:cNvSpPr>
            <a:spLocks noGrp="1"/>
          </p:cNvSpPr>
          <p:nvPr>
            <p:ph idx="1"/>
          </p:nvPr>
        </p:nvSpPr>
        <p:spPr>
          <a:xfrm>
            <a:off x="495300" y="2533650"/>
            <a:ext cx="11201400" cy="3848100"/>
          </a:xfrm>
        </p:spPr>
        <p:txBody>
          <a:bodyPr>
            <a:noAutofit/>
          </a:bodyPr>
          <a:lstStyle/>
          <a:p>
            <a:pPr marL="723900" indent="-361950">
              <a:lnSpc>
                <a:spcPct val="150000"/>
              </a:lnSpc>
              <a:buFont typeface="Arial" panose="020B0604020202020204" pitchFamily="34" charset="0"/>
              <a:buChar char="•"/>
            </a:pPr>
            <a:r>
              <a:rPr lang="en-AU" sz="3400" dirty="0" smtClean="0">
                <a:solidFill>
                  <a:schemeClr val="bg1"/>
                </a:solidFill>
              </a:rPr>
              <a:t>We discussed the reasons for a 3 year period of inactivity</a:t>
            </a:r>
          </a:p>
          <a:p>
            <a:pPr marL="723900" indent="-361950">
              <a:lnSpc>
                <a:spcPct val="150000"/>
              </a:lnSpc>
              <a:buFont typeface="Arial" panose="020B0604020202020204" pitchFamily="34" charset="0"/>
              <a:buChar char="•"/>
            </a:pPr>
            <a:r>
              <a:rPr lang="en-AU" sz="3400" dirty="0" smtClean="0">
                <a:solidFill>
                  <a:schemeClr val="bg1"/>
                </a:solidFill>
              </a:rPr>
              <a:t>We reviewed our meetings </a:t>
            </a:r>
          </a:p>
          <a:p>
            <a:pPr marL="723900" indent="-361950">
              <a:lnSpc>
                <a:spcPct val="150000"/>
              </a:lnSpc>
              <a:buFont typeface="Arial" panose="020B0604020202020204" pitchFamily="34" charset="0"/>
              <a:buChar char="•"/>
            </a:pPr>
            <a:r>
              <a:rPr lang="en-AU" sz="3400" dirty="0">
                <a:solidFill>
                  <a:schemeClr val="bg1"/>
                </a:solidFill>
              </a:rPr>
              <a:t>We talked to the community</a:t>
            </a:r>
          </a:p>
          <a:p>
            <a:pPr marL="723900" indent="-361950">
              <a:lnSpc>
                <a:spcPct val="150000"/>
              </a:lnSpc>
              <a:buFont typeface="Arial" panose="020B0604020202020204" pitchFamily="34" charset="0"/>
              <a:buChar char="•"/>
            </a:pPr>
            <a:r>
              <a:rPr lang="en-AU" sz="3400" dirty="0" smtClean="0">
                <a:solidFill>
                  <a:schemeClr val="bg1"/>
                </a:solidFill>
              </a:rPr>
              <a:t>Formed </a:t>
            </a:r>
            <a:r>
              <a:rPr lang="en-AU" sz="3400" dirty="0">
                <a:solidFill>
                  <a:schemeClr val="bg1"/>
                </a:solidFill>
              </a:rPr>
              <a:t>an Executive </a:t>
            </a:r>
            <a:r>
              <a:rPr lang="en-AU" sz="3400" dirty="0" smtClean="0">
                <a:solidFill>
                  <a:schemeClr val="bg1"/>
                </a:solidFill>
              </a:rPr>
              <a:t>Team</a:t>
            </a:r>
            <a:endParaRPr lang="en-AU" sz="3400" dirty="0">
              <a:solidFill>
                <a:schemeClr val="bg1"/>
              </a:solidFill>
            </a:endParaRPr>
          </a:p>
        </p:txBody>
      </p:sp>
    </p:spTree>
    <p:extLst>
      <p:ext uri="{BB962C8B-B14F-4D97-AF65-F5344CB8AC3E}">
        <p14:creationId xmlns:p14="http://schemas.microsoft.com/office/powerpoint/2010/main" val="26680287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6603"/>
            <a:ext cx="11468100" cy="1450757"/>
          </a:xfrm>
        </p:spPr>
        <p:txBody>
          <a:bodyPr>
            <a:noAutofit/>
          </a:bodyPr>
          <a:lstStyle/>
          <a:p>
            <a:pPr>
              <a:spcAft>
                <a:spcPts val="600"/>
              </a:spcAft>
            </a:pPr>
            <a:r>
              <a:rPr lang="en-AU" sz="4600" dirty="0" smtClean="0"/>
              <a:t>Relevant and Interesting</a:t>
            </a:r>
            <a:br>
              <a:rPr lang="en-AU" sz="4600" dirty="0" smtClean="0"/>
            </a:br>
            <a:r>
              <a:rPr lang="en-AU" sz="4600" dirty="0" smtClean="0"/>
              <a:t>How to, </a:t>
            </a:r>
            <a:r>
              <a:rPr lang="en-AU" sz="4600" dirty="0"/>
              <a:t>W</a:t>
            </a:r>
            <a:r>
              <a:rPr lang="en-AU" sz="4600" dirty="0" smtClean="0"/>
              <a:t>here do I find, </a:t>
            </a:r>
            <a:r>
              <a:rPr lang="en-AU" sz="4600" dirty="0"/>
              <a:t>H</a:t>
            </a:r>
            <a:r>
              <a:rPr lang="en-AU" sz="4600" dirty="0" smtClean="0"/>
              <a:t>ow does it impact me?</a:t>
            </a:r>
            <a:endParaRPr lang="en-AU" sz="4600" dirty="0"/>
          </a:p>
        </p:txBody>
      </p:sp>
      <p:sp>
        <p:nvSpPr>
          <p:cNvPr id="3" name="Content Placeholder 2"/>
          <p:cNvSpPr>
            <a:spLocks noGrp="1"/>
          </p:cNvSpPr>
          <p:nvPr>
            <p:ph idx="1"/>
          </p:nvPr>
        </p:nvSpPr>
        <p:spPr>
          <a:xfrm>
            <a:off x="1097280" y="1981200"/>
            <a:ext cx="10058400" cy="4362450"/>
          </a:xfrm>
        </p:spPr>
        <p:txBody>
          <a:bodyPr>
            <a:noAutofit/>
          </a:bodyPr>
          <a:lstStyle/>
          <a:p>
            <a:pPr marL="723900" indent="-361950">
              <a:lnSpc>
                <a:spcPct val="100000"/>
              </a:lnSpc>
              <a:spcBef>
                <a:spcPts val="1000"/>
              </a:spcBef>
              <a:spcAft>
                <a:spcPts val="500"/>
              </a:spcAft>
              <a:buFont typeface="Arial" panose="020B0604020202020204" pitchFamily="34" charset="0"/>
              <a:buChar char="•"/>
            </a:pPr>
            <a:r>
              <a:rPr lang="en-AU" sz="3000" dirty="0" smtClean="0"/>
              <a:t>Native </a:t>
            </a:r>
            <a:r>
              <a:rPr lang="en-AU" sz="3000" dirty="0"/>
              <a:t>V</a:t>
            </a:r>
            <a:r>
              <a:rPr lang="en-AU" sz="3000" dirty="0" smtClean="0"/>
              <a:t>egetation Legislation</a:t>
            </a:r>
          </a:p>
          <a:p>
            <a:pPr marL="723900" indent="-361950">
              <a:lnSpc>
                <a:spcPct val="100000"/>
              </a:lnSpc>
              <a:spcBef>
                <a:spcPts val="1000"/>
              </a:spcBef>
              <a:spcAft>
                <a:spcPts val="500"/>
              </a:spcAft>
              <a:buFont typeface="Arial" panose="020B0604020202020204" pitchFamily="34" charset="0"/>
              <a:buChar char="•"/>
            </a:pPr>
            <a:r>
              <a:rPr lang="en-AU" sz="3000" dirty="0" smtClean="0"/>
              <a:t>Stone walls</a:t>
            </a:r>
          </a:p>
          <a:p>
            <a:pPr marL="723900" indent="-361950">
              <a:lnSpc>
                <a:spcPct val="100000"/>
              </a:lnSpc>
              <a:spcBef>
                <a:spcPts val="1000"/>
              </a:spcBef>
              <a:spcAft>
                <a:spcPts val="500"/>
              </a:spcAft>
              <a:buFont typeface="Arial" panose="020B0604020202020204" pitchFamily="34" charset="0"/>
              <a:buChar char="•"/>
            </a:pPr>
            <a:r>
              <a:rPr lang="en-AU" sz="3000" dirty="0" smtClean="0"/>
              <a:t>Dung beetles </a:t>
            </a:r>
          </a:p>
          <a:p>
            <a:pPr marL="723900" indent="-361950">
              <a:lnSpc>
                <a:spcPct val="100000"/>
              </a:lnSpc>
              <a:spcBef>
                <a:spcPts val="1000"/>
              </a:spcBef>
              <a:spcAft>
                <a:spcPts val="500"/>
              </a:spcAft>
              <a:buFont typeface="Arial" panose="020B0604020202020204" pitchFamily="34" charset="0"/>
              <a:buChar char="•"/>
            </a:pPr>
            <a:r>
              <a:rPr lang="en-AU" sz="3000" dirty="0" smtClean="0"/>
              <a:t>Raptors</a:t>
            </a:r>
          </a:p>
          <a:p>
            <a:pPr marL="723900" indent="-361950">
              <a:lnSpc>
                <a:spcPct val="100000"/>
              </a:lnSpc>
              <a:spcBef>
                <a:spcPts val="1000"/>
              </a:spcBef>
              <a:spcAft>
                <a:spcPts val="500"/>
              </a:spcAft>
              <a:buFont typeface="Arial" panose="020B0604020202020204" pitchFamily="34" charset="0"/>
              <a:buChar char="•"/>
            </a:pPr>
            <a:r>
              <a:rPr lang="en-AU" sz="3000" dirty="0" smtClean="0"/>
              <a:t>Soil Carbon</a:t>
            </a:r>
          </a:p>
          <a:p>
            <a:pPr marL="723900" indent="-361950">
              <a:lnSpc>
                <a:spcPct val="100000"/>
              </a:lnSpc>
              <a:spcBef>
                <a:spcPts val="1000"/>
              </a:spcBef>
              <a:spcAft>
                <a:spcPts val="500"/>
              </a:spcAft>
              <a:buFont typeface="Arial" panose="020B0604020202020204" pitchFamily="34" charset="0"/>
              <a:buChar char="•"/>
            </a:pPr>
            <a:r>
              <a:rPr lang="en-AU" sz="3000" dirty="0" smtClean="0"/>
              <a:t>Water in the landscape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12200" y="1866900"/>
            <a:ext cx="3098800" cy="4347210"/>
          </a:xfrm>
          <a:prstGeom prst="rect">
            <a:avLst/>
          </a:prstGeom>
        </p:spPr>
      </p:pic>
    </p:spTree>
    <p:extLst>
      <p:ext uri="{BB962C8B-B14F-4D97-AF65-F5344CB8AC3E}">
        <p14:creationId xmlns:p14="http://schemas.microsoft.com/office/powerpoint/2010/main" val="422279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19175" y="2019300"/>
            <a:ext cx="6457949" cy="4305300"/>
          </a:xfr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24300" y="2019300"/>
            <a:ext cx="5791200" cy="4305300"/>
          </a:xfrm>
          <a:prstGeom prst="rect">
            <a:avLst/>
          </a:prstGeom>
        </p:spPr>
      </p:pic>
      <p:sp>
        <p:nvSpPr>
          <p:cNvPr id="2" name="Title 1"/>
          <p:cNvSpPr>
            <a:spLocks noGrp="1"/>
          </p:cNvSpPr>
          <p:nvPr>
            <p:ph type="title"/>
          </p:nvPr>
        </p:nvSpPr>
        <p:spPr/>
        <p:txBody>
          <a:bodyPr/>
          <a:lstStyle/>
          <a:p>
            <a:r>
              <a:rPr lang="en-AU" dirty="0" smtClean="0"/>
              <a:t>Sausage, Salad and a Glass of Red</a:t>
            </a:r>
            <a:endParaRPr lang="en-AU" dirty="0"/>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86900" y="2019300"/>
            <a:ext cx="4095750" cy="4305301"/>
          </a:xfrm>
          <a:prstGeom prst="rect">
            <a:avLst/>
          </a:prstGeom>
        </p:spPr>
      </p:pic>
    </p:spTree>
    <p:extLst>
      <p:ext uri="{BB962C8B-B14F-4D97-AF65-F5344CB8AC3E}">
        <p14:creationId xmlns:p14="http://schemas.microsoft.com/office/powerpoint/2010/main" val="11080905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Implementation not just </a:t>
            </a:r>
            <a:r>
              <a:rPr lang="en-AU" dirty="0" smtClean="0"/>
              <a:t>Information</a:t>
            </a:r>
            <a:endParaRPr lang="en-AU" dirty="0"/>
          </a:p>
        </p:txBody>
      </p:sp>
      <p:sp>
        <p:nvSpPr>
          <p:cNvPr id="3" name="Content Placeholder 2"/>
          <p:cNvSpPr>
            <a:spLocks noGrp="1"/>
          </p:cNvSpPr>
          <p:nvPr>
            <p:ph idx="1"/>
          </p:nvPr>
        </p:nvSpPr>
        <p:spPr>
          <a:xfrm>
            <a:off x="781050" y="1737360"/>
            <a:ext cx="7778951" cy="4663440"/>
          </a:xfrm>
        </p:spPr>
        <p:txBody>
          <a:bodyPr>
            <a:normAutofit fontScale="92500" lnSpcReduction="10000"/>
          </a:bodyPr>
          <a:lstStyle/>
          <a:p>
            <a:pPr marL="723900" indent="-457200">
              <a:lnSpc>
                <a:spcPct val="150000"/>
              </a:lnSpc>
              <a:buFont typeface="Arial" panose="020B0604020202020204" pitchFamily="34" charset="0"/>
              <a:buChar char="•"/>
            </a:pPr>
            <a:r>
              <a:rPr lang="en-AU" sz="3000" dirty="0"/>
              <a:t>Support to put in grant applications.</a:t>
            </a:r>
          </a:p>
          <a:p>
            <a:pPr marL="723900" indent="-457200">
              <a:lnSpc>
                <a:spcPct val="150000"/>
              </a:lnSpc>
              <a:buFont typeface="Arial" panose="020B0604020202020204" pitchFamily="34" charset="0"/>
              <a:buChar char="•"/>
            </a:pPr>
            <a:r>
              <a:rPr lang="en-AU" sz="3000" dirty="0"/>
              <a:t>Reinstated water </a:t>
            </a:r>
            <a:r>
              <a:rPr lang="en-AU" sz="3000" dirty="0" smtClean="0"/>
              <a:t>monitoring</a:t>
            </a:r>
          </a:p>
          <a:p>
            <a:pPr marL="723900" indent="-457200">
              <a:lnSpc>
                <a:spcPct val="150000"/>
              </a:lnSpc>
              <a:buFont typeface="Arial" panose="020B0604020202020204" pitchFamily="34" charset="0"/>
              <a:buChar char="•"/>
            </a:pPr>
            <a:r>
              <a:rPr lang="en-AU" sz="3000" dirty="0"/>
              <a:t>Trees for life </a:t>
            </a:r>
            <a:r>
              <a:rPr lang="en-AU" sz="3000" dirty="0" smtClean="0"/>
              <a:t>propagation</a:t>
            </a:r>
          </a:p>
          <a:p>
            <a:pPr marL="723900" indent="-457200">
              <a:lnSpc>
                <a:spcPct val="150000"/>
              </a:lnSpc>
              <a:buFont typeface="Arial" panose="020B0604020202020204" pitchFamily="34" charset="0"/>
              <a:buChar char="•"/>
            </a:pPr>
            <a:r>
              <a:rPr lang="en-AU" sz="3000" dirty="0"/>
              <a:t>List of where to source information and </a:t>
            </a:r>
            <a:r>
              <a:rPr lang="en-AU" sz="3000" dirty="0" smtClean="0"/>
              <a:t>resources</a:t>
            </a:r>
          </a:p>
          <a:p>
            <a:pPr marL="723900" indent="-457200">
              <a:lnSpc>
                <a:spcPct val="150000"/>
              </a:lnSpc>
              <a:buFont typeface="Arial" panose="020B0604020202020204" pitchFamily="34" charset="0"/>
              <a:buChar char="•"/>
            </a:pPr>
            <a:r>
              <a:rPr lang="en-AU" sz="3000" dirty="0" smtClean="0"/>
              <a:t>Seed Collection for the State Seed Bank</a:t>
            </a:r>
            <a:endParaRPr lang="en-AU" dirty="0"/>
          </a:p>
          <a:p>
            <a:endParaRPr lang="en-AU" dirty="0"/>
          </a:p>
          <a:p>
            <a:endParaRPr lang="en-AU" dirty="0"/>
          </a:p>
        </p:txBody>
      </p:sp>
      <p:pic>
        <p:nvPicPr>
          <p:cNvPr id="11268" name="Picture 4" descr="http://sciencelens.files.wordpress.com/2012/09/water_te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60003" y="1845734"/>
            <a:ext cx="3387521" cy="338752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60002" y="4169207"/>
            <a:ext cx="3387521" cy="253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449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0032" y="4095750"/>
            <a:ext cx="4143375" cy="276225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3305" y="0"/>
            <a:ext cx="3528696" cy="4704928"/>
          </a:xfrm>
          <a:prstGeom prst="rect">
            <a:avLst/>
          </a:prstGeom>
        </p:spPr>
      </p:pic>
      <p:sp>
        <p:nvSpPr>
          <p:cNvPr id="2" name="Title 1"/>
          <p:cNvSpPr>
            <a:spLocks noGrp="1"/>
          </p:cNvSpPr>
          <p:nvPr>
            <p:ph type="title"/>
          </p:nvPr>
        </p:nvSpPr>
        <p:spPr>
          <a:xfrm>
            <a:off x="590550" y="286603"/>
            <a:ext cx="8072755" cy="1450757"/>
          </a:xfrm>
        </p:spPr>
        <p:txBody>
          <a:bodyPr>
            <a:normAutofit/>
          </a:bodyPr>
          <a:lstStyle/>
          <a:p>
            <a:r>
              <a:rPr lang="en-AU" dirty="0" smtClean="0"/>
              <a:t>Create a Buzz; Reach out to more than just the stalwarts… </a:t>
            </a:r>
            <a:endParaRPr lang="en-AU" dirty="0"/>
          </a:p>
        </p:txBody>
      </p:sp>
      <p:sp>
        <p:nvSpPr>
          <p:cNvPr id="3" name="Content Placeholder 2"/>
          <p:cNvSpPr>
            <a:spLocks noGrp="1"/>
          </p:cNvSpPr>
          <p:nvPr>
            <p:ph idx="1"/>
          </p:nvPr>
        </p:nvSpPr>
        <p:spPr/>
        <p:txBody>
          <a:bodyPr>
            <a:normAutofit/>
          </a:bodyPr>
          <a:lstStyle/>
          <a:p>
            <a:pPr marL="723900" indent="-361950">
              <a:buFont typeface="Arial" panose="020B0604020202020204" pitchFamily="34" charset="0"/>
              <a:buChar char="•"/>
            </a:pPr>
            <a:r>
              <a:rPr lang="en-AU" sz="3000" dirty="0"/>
              <a:t>Environmental Education Days</a:t>
            </a:r>
          </a:p>
          <a:p>
            <a:pPr marL="723900" indent="-361950">
              <a:buFont typeface="Arial" panose="020B0604020202020204" pitchFamily="34" charset="0"/>
              <a:buChar char="•"/>
            </a:pPr>
            <a:r>
              <a:rPr lang="en-AU" sz="3000" dirty="0" smtClean="0"/>
              <a:t>Peter Andrews Day</a:t>
            </a:r>
          </a:p>
          <a:p>
            <a:pPr marL="723900" indent="-361950">
              <a:buFont typeface="Arial" panose="020B0604020202020204" pitchFamily="34" charset="0"/>
              <a:buChar char="•"/>
            </a:pPr>
            <a:r>
              <a:rPr lang="en-AU" sz="3000" dirty="0" smtClean="0"/>
              <a:t>Trees for Mum and Dad Tree planting</a:t>
            </a:r>
          </a:p>
          <a:p>
            <a:pPr marL="723900" indent="-361950">
              <a:buFont typeface="Arial" panose="020B0604020202020204" pitchFamily="34" charset="0"/>
              <a:buChar char="•"/>
            </a:pPr>
            <a:r>
              <a:rPr lang="en-AU" sz="3000" dirty="0" smtClean="0"/>
              <a:t>Towards </a:t>
            </a:r>
            <a:r>
              <a:rPr lang="en-AU" sz="3000" dirty="0"/>
              <a:t>Sustainability Workshop</a:t>
            </a:r>
          </a:p>
          <a:p>
            <a:pPr marL="723900" indent="-361950">
              <a:buFont typeface="Arial" panose="020B0604020202020204" pitchFamily="34" charset="0"/>
              <a:buChar char="•"/>
            </a:pPr>
            <a:endParaRPr lang="en-AU" sz="3000" dirty="0"/>
          </a:p>
        </p:txBody>
      </p:sp>
      <p:pic>
        <p:nvPicPr>
          <p:cNvPr id="6146" name="Picture 2" descr="Image result for landcare groups 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21290" y="4095750"/>
            <a:ext cx="487071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0817" y="4095750"/>
            <a:ext cx="3683000" cy="2762250"/>
          </a:xfrm>
          <a:prstGeom prst="rect">
            <a:avLst/>
          </a:prstGeom>
        </p:spPr>
      </p:pic>
    </p:spTree>
    <p:extLst>
      <p:ext uri="{BB962C8B-B14F-4D97-AF65-F5344CB8AC3E}">
        <p14:creationId xmlns:p14="http://schemas.microsoft.com/office/powerpoint/2010/main" val="11267818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011" y="0"/>
            <a:ext cx="12986195" cy="838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76950" y="286603"/>
            <a:ext cx="5078730" cy="818297"/>
          </a:xfrm>
        </p:spPr>
        <p:txBody>
          <a:bodyPr/>
          <a:lstStyle/>
          <a:p>
            <a:r>
              <a:rPr lang="en-AU" dirty="0" smtClean="0"/>
              <a:t>Where are we now?</a:t>
            </a:r>
            <a:endParaRPr lang="en-AU" dirty="0"/>
          </a:p>
        </p:txBody>
      </p:sp>
      <p:sp>
        <p:nvSpPr>
          <p:cNvPr id="3" name="Content Placeholder 2"/>
          <p:cNvSpPr>
            <a:spLocks noGrp="1"/>
          </p:cNvSpPr>
          <p:nvPr>
            <p:ph idx="1"/>
          </p:nvPr>
        </p:nvSpPr>
        <p:spPr>
          <a:xfrm>
            <a:off x="5886450" y="1104900"/>
            <a:ext cx="6648450" cy="4764194"/>
          </a:xfrm>
        </p:spPr>
        <p:txBody>
          <a:bodyPr>
            <a:normAutofit/>
          </a:bodyPr>
          <a:lstStyle/>
          <a:p>
            <a:pPr marL="457200" indent="-361950">
              <a:buClr>
                <a:schemeClr val="tx1">
                  <a:lumMod val="95000"/>
                  <a:lumOff val="5000"/>
                </a:schemeClr>
              </a:buClr>
              <a:buFont typeface="Arial" panose="020B0604020202020204" pitchFamily="34" charset="0"/>
              <a:buChar char="•"/>
            </a:pPr>
            <a:r>
              <a:rPr lang="en-AU" sz="2800" dirty="0" smtClean="0">
                <a:solidFill>
                  <a:schemeClr val="tx1">
                    <a:lumMod val="95000"/>
                    <a:lumOff val="5000"/>
                  </a:schemeClr>
                </a:solidFill>
              </a:rPr>
              <a:t>More attending each event and new members joining</a:t>
            </a:r>
          </a:p>
          <a:p>
            <a:pPr marL="457200" indent="-361950">
              <a:buClr>
                <a:schemeClr val="tx1">
                  <a:lumMod val="95000"/>
                  <a:lumOff val="5000"/>
                </a:schemeClr>
              </a:buClr>
              <a:buFont typeface="Arial" panose="020B0604020202020204" pitchFamily="34" charset="0"/>
              <a:buChar char="•"/>
            </a:pPr>
            <a:r>
              <a:rPr lang="en-AU" sz="2800" dirty="0">
                <a:solidFill>
                  <a:schemeClr val="tx1">
                    <a:lumMod val="95000"/>
                    <a:lumOff val="5000"/>
                  </a:schemeClr>
                </a:solidFill>
              </a:rPr>
              <a:t>A</a:t>
            </a:r>
            <a:r>
              <a:rPr lang="en-AU" sz="2800" dirty="0" smtClean="0">
                <a:solidFill>
                  <a:schemeClr val="tx1">
                    <a:lumMod val="95000"/>
                    <a:lumOff val="5000"/>
                  </a:schemeClr>
                </a:solidFill>
              </a:rPr>
              <a:t>ll ages coming</a:t>
            </a:r>
          </a:p>
          <a:p>
            <a:pPr marL="457200" indent="-361950">
              <a:buClr>
                <a:schemeClr val="tx1">
                  <a:lumMod val="95000"/>
                  <a:lumOff val="5000"/>
                </a:schemeClr>
              </a:buClr>
              <a:buFont typeface="Arial" panose="020B0604020202020204" pitchFamily="34" charset="0"/>
              <a:buChar char="•"/>
            </a:pPr>
            <a:r>
              <a:rPr lang="en-AU" sz="2800" dirty="0" smtClean="0">
                <a:solidFill>
                  <a:schemeClr val="tx1">
                    <a:lumMod val="95000"/>
                    <a:lumOff val="5000"/>
                  </a:schemeClr>
                </a:solidFill>
              </a:rPr>
              <a:t>School undertaking </a:t>
            </a:r>
            <a:r>
              <a:rPr lang="en-AU" sz="2800" dirty="0">
                <a:solidFill>
                  <a:schemeClr val="tx1">
                    <a:lumMod val="95000"/>
                    <a:lumOff val="5000"/>
                  </a:schemeClr>
                </a:solidFill>
              </a:rPr>
              <a:t>L</a:t>
            </a:r>
            <a:r>
              <a:rPr lang="en-AU" sz="2800" dirty="0" smtClean="0">
                <a:solidFill>
                  <a:schemeClr val="tx1">
                    <a:lumMod val="95000"/>
                    <a:lumOff val="5000"/>
                  </a:schemeClr>
                </a:solidFill>
              </a:rPr>
              <a:t>andcare projects</a:t>
            </a:r>
          </a:p>
          <a:p>
            <a:pPr marL="457200" indent="-361950">
              <a:buClr>
                <a:schemeClr val="tx1">
                  <a:lumMod val="95000"/>
                  <a:lumOff val="5000"/>
                </a:schemeClr>
              </a:buClr>
              <a:buFont typeface="Arial" panose="020B0604020202020204" pitchFamily="34" charset="0"/>
              <a:buChar char="•"/>
            </a:pPr>
            <a:r>
              <a:rPr lang="en-AU" sz="2800" dirty="0" smtClean="0">
                <a:solidFill>
                  <a:schemeClr val="tx1">
                    <a:lumMod val="95000"/>
                    <a:lumOff val="5000"/>
                  </a:schemeClr>
                </a:solidFill>
              </a:rPr>
              <a:t>Landholders supporting &amp; encouraging their neighbours in the “</a:t>
            </a:r>
            <a:r>
              <a:rPr lang="en-AU" sz="2800" dirty="0">
                <a:solidFill>
                  <a:schemeClr val="tx1">
                    <a:lumMod val="95000"/>
                    <a:lumOff val="5000"/>
                  </a:schemeClr>
                </a:solidFill>
              </a:rPr>
              <a:t>L</a:t>
            </a:r>
            <a:r>
              <a:rPr lang="en-AU" sz="2800" dirty="0" smtClean="0">
                <a:solidFill>
                  <a:schemeClr val="tx1">
                    <a:lumMod val="95000"/>
                    <a:lumOff val="5000"/>
                  </a:schemeClr>
                </a:solidFill>
              </a:rPr>
              <a:t>andcare </a:t>
            </a:r>
            <a:r>
              <a:rPr lang="en-AU" sz="2800" dirty="0">
                <a:solidFill>
                  <a:schemeClr val="tx1">
                    <a:lumMod val="95000"/>
                    <a:lumOff val="5000"/>
                  </a:schemeClr>
                </a:solidFill>
              </a:rPr>
              <a:t>S</a:t>
            </a:r>
            <a:r>
              <a:rPr lang="en-AU" sz="2800" dirty="0" smtClean="0">
                <a:solidFill>
                  <a:schemeClr val="tx1">
                    <a:lumMod val="95000"/>
                    <a:lumOff val="5000"/>
                  </a:schemeClr>
                </a:solidFill>
              </a:rPr>
              <a:t>pirit”</a:t>
            </a:r>
          </a:p>
          <a:p>
            <a:pPr marL="457200" indent="-361950">
              <a:buClr>
                <a:schemeClr val="tx1">
                  <a:lumMod val="95000"/>
                  <a:lumOff val="5000"/>
                </a:schemeClr>
              </a:buClr>
              <a:buFont typeface="Arial" panose="020B0604020202020204" pitchFamily="34" charset="0"/>
              <a:buChar char="•"/>
            </a:pPr>
            <a:r>
              <a:rPr lang="en-AU" sz="2800" dirty="0" smtClean="0">
                <a:solidFill>
                  <a:schemeClr val="tx1">
                    <a:lumMod val="95000"/>
                    <a:lumOff val="5000"/>
                  </a:schemeClr>
                </a:solidFill>
              </a:rPr>
              <a:t>Still more to come.</a:t>
            </a:r>
          </a:p>
          <a:p>
            <a:pPr>
              <a:buClr>
                <a:schemeClr val="tx1">
                  <a:lumMod val="95000"/>
                  <a:lumOff val="5000"/>
                </a:schemeClr>
              </a:buClr>
              <a:buFont typeface="Arial" panose="020B0604020202020204" pitchFamily="34" charset="0"/>
              <a:buChar char="•"/>
            </a:pPr>
            <a:endParaRPr lang="en-AU" sz="2800" dirty="0">
              <a:solidFill>
                <a:schemeClr val="tx1">
                  <a:lumMod val="95000"/>
                  <a:lumOff val="5000"/>
                </a:schemeClr>
              </a:solidFill>
            </a:endParaRPr>
          </a:p>
        </p:txBody>
      </p:sp>
    </p:spTree>
    <p:extLst>
      <p:ext uri="{BB962C8B-B14F-4D97-AF65-F5344CB8AC3E}">
        <p14:creationId xmlns:p14="http://schemas.microsoft.com/office/powerpoint/2010/main" val="5775031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758" y="1845734"/>
            <a:ext cx="10738485" cy="4023360"/>
          </a:xfrm>
        </p:spPr>
        <p:txBody>
          <a:bodyPr>
            <a:noAutofit/>
          </a:bodyPr>
          <a:lstStyle/>
          <a:p>
            <a:pPr marL="723900" indent="-361950">
              <a:buFont typeface="Arial" panose="020B0604020202020204" pitchFamily="34" charset="0"/>
              <a:buChar char="•"/>
            </a:pPr>
            <a:r>
              <a:rPr lang="en-AU" sz="3000" dirty="0" smtClean="0"/>
              <a:t>1989 - Landcare is a </a:t>
            </a:r>
            <a:r>
              <a:rPr lang="en-AU" sz="3000" dirty="0"/>
              <a:t>farmer focussed organisation born from a partnership between the biodiversity conservation sector and the agricultural production </a:t>
            </a:r>
            <a:r>
              <a:rPr lang="en-AU" sz="3000" dirty="0" smtClean="0"/>
              <a:t>industry.</a:t>
            </a:r>
          </a:p>
          <a:p>
            <a:pPr marL="723900" indent="-361950">
              <a:buFont typeface="Arial" panose="020B0604020202020204" pitchFamily="34" charset="0"/>
              <a:buChar char="•"/>
            </a:pPr>
            <a:r>
              <a:rPr lang="en-AU" sz="3000" dirty="0" smtClean="0"/>
              <a:t>National </a:t>
            </a:r>
            <a:r>
              <a:rPr lang="en-AU" sz="3000" dirty="0"/>
              <a:t>Farmers Federation and </a:t>
            </a:r>
            <a:r>
              <a:rPr lang="en-AU" sz="3000" dirty="0" smtClean="0"/>
              <a:t>Australian </a:t>
            </a:r>
            <a:r>
              <a:rPr lang="en-AU" sz="3000" dirty="0"/>
              <a:t>Conservation </a:t>
            </a:r>
            <a:r>
              <a:rPr lang="en-AU" sz="3000" dirty="0" smtClean="0"/>
              <a:t>Foundation </a:t>
            </a:r>
            <a:r>
              <a:rPr lang="en-AU" sz="3000" dirty="0"/>
              <a:t>successfully </a:t>
            </a:r>
            <a:r>
              <a:rPr lang="en-AU" sz="3000" dirty="0" smtClean="0"/>
              <a:t>lobbied the </a:t>
            </a:r>
            <a:r>
              <a:rPr lang="en-AU" sz="3000" dirty="0"/>
              <a:t>Australian </a:t>
            </a:r>
            <a:r>
              <a:rPr lang="en-AU" sz="3000" dirty="0" smtClean="0"/>
              <a:t>Government, </a:t>
            </a:r>
            <a:r>
              <a:rPr lang="en-AU" sz="3000" dirty="0"/>
              <a:t>with bipartisan support, </a:t>
            </a:r>
            <a:r>
              <a:rPr lang="en-AU" sz="3000" dirty="0" smtClean="0"/>
              <a:t>to commit to the Landcare Model.</a:t>
            </a:r>
          </a:p>
          <a:p>
            <a:pPr marL="723900" indent="-361950">
              <a:buFont typeface="Arial" panose="020B0604020202020204" pitchFamily="34" charset="0"/>
              <a:buChar char="•"/>
            </a:pPr>
            <a:r>
              <a:rPr lang="en-AU" sz="3000" dirty="0" smtClean="0"/>
              <a:t>What changes occurred in the first 20 years of Landcare?</a:t>
            </a:r>
          </a:p>
          <a:p>
            <a:pPr marL="723900" indent="-361950">
              <a:buFont typeface="Arial" panose="020B0604020202020204" pitchFamily="34" charset="0"/>
              <a:buChar char="•"/>
            </a:pPr>
            <a:endParaRPr lang="en-AU" sz="3000" dirty="0"/>
          </a:p>
        </p:txBody>
      </p:sp>
      <p:sp>
        <p:nvSpPr>
          <p:cNvPr id="4" name="Title 1"/>
          <p:cNvSpPr>
            <a:spLocks noGrp="1"/>
          </p:cNvSpPr>
          <p:nvPr>
            <p:ph type="title"/>
          </p:nvPr>
        </p:nvSpPr>
        <p:spPr/>
        <p:txBody>
          <a:bodyPr/>
          <a:lstStyle/>
          <a:p>
            <a:r>
              <a:rPr lang="en-AU" dirty="0" smtClean="0">
                <a:solidFill>
                  <a:schemeClr val="tx1"/>
                </a:solidFill>
              </a:rPr>
              <a:t>25 Years of Landcare</a:t>
            </a:r>
            <a:endParaRPr lang="en-AU" dirty="0">
              <a:solidFill>
                <a:schemeClr val="tx1"/>
              </a:solidFill>
            </a:endParaRPr>
          </a:p>
        </p:txBody>
      </p:sp>
    </p:spTree>
    <p:extLst>
      <p:ext uri="{BB962C8B-B14F-4D97-AF65-F5344CB8AC3E}">
        <p14:creationId xmlns:p14="http://schemas.microsoft.com/office/powerpoint/2010/main" val="16428258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2000" cy="9144001"/>
          </a:xfrm>
        </p:spPr>
      </p:pic>
      <p:sp>
        <p:nvSpPr>
          <p:cNvPr id="2" name="Title 1"/>
          <p:cNvSpPr>
            <a:spLocks noGrp="1"/>
          </p:cNvSpPr>
          <p:nvPr>
            <p:ph type="title"/>
          </p:nvPr>
        </p:nvSpPr>
        <p:spPr>
          <a:xfrm>
            <a:off x="1066800" y="857250"/>
            <a:ext cx="10058400" cy="3752850"/>
          </a:xfrm>
        </p:spPr>
        <p:txBody>
          <a:bodyPr>
            <a:normAutofit/>
          </a:bodyPr>
          <a:lstStyle/>
          <a:p>
            <a:r>
              <a:rPr lang="en-AU" b="1" dirty="0" smtClean="0">
                <a:solidFill>
                  <a:schemeClr val="tx1">
                    <a:lumMod val="95000"/>
                    <a:lumOff val="5000"/>
                  </a:schemeClr>
                </a:solidFill>
              </a:rPr>
              <a:t>Two Groups </a:t>
            </a:r>
            <a:br>
              <a:rPr lang="en-AU" b="1" dirty="0" smtClean="0">
                <a:solidFill>
                  <a:schemeClr val="tx1">
                    <a:lumMod val="95000"/>
                    <a:lumOff val="5000"/>
                  </a:schemeClr>
                </a:solidFill>
              </a:rPr>
            </a:br>
            <a:r>
              <a:rPr lang="en-AU" b="1" dirty="0" smtClean="0">
                <a:solidFill>
                  <a:schemeClr val="tx1">
                    <a:lumMod val="95000"/>
                    <a:lumOff val="5000"/>
                  </a:schemeClr>
                </a:solidFill>
              </a:rPr>
              <a:t>One method</a:t>
            </a:r>
            <a:br>
              <a:rPr lang="en-AU" b="1" dirty="0" smtClean="0">
                <a:solidFill>
                  <a:schemeClr val="tx1">
                    <a:lumMod val="95000"/>
                    <a:lumOff val="5000"/>
                  </a:schemeClr>
                </a:solidFill>
              </a:rPr>
            </a:br>
            <a:r>
              <a:rPr lang="en-AU" b="1" dirty="0" smtClean="0">
                <a:solidFill>
                  <a:schemeClr val="tx1">
                    <a:lumMod val="95000"/>
                    <a:lumOff val="5000"/>
                  </a:schemeClr>
                </a:solidFill>
              </a:rPr>
              <a:t>Once struggling, now thriving</a:t>
            </a:r>
            <a:endParaRPr lang="en-AU" b="1" dirty="0"/>
          </a:p>
        </p:txBody>
      </p:sp>
    </p:spTree>
    <p:extLst>
      <p:ext uri="{BB962C8B-B14F-4D97-AF65-F5344CB8AC3E}">
        <p14:creationId xmlns:p14="http://schemas.microsoft.com/office/powerpoint/2010/main" val="13102968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86603"/>
            <a:ext cx="11277600" cy="1450757"/>
          </a:xfrm>
        </p:spPr>
        <p:txBody>
          <a:bodyPr>
            <a:normAutofit/>
          </a:bodyPr>
          <a:lstStyle/>
          <a:p>
            <a:pPr algn="ctr"/>
            <a:r>
              <a:rPr lang="en-AU" dirty="0" smtClean="0">
                <a:solidFill>
                  <a:schemeClr val="tx1">
                    <a:lumMod val="95000"/>
                    <a:lumOff val="5000"/>
                  </a:schemeClr>
                </a:solidFill>
              </a:rPr>
              <a:t>Landcare Groups: </a:t>
            </a:r>
            <a:r>
              <a:rPr lang="en-AU" dirty="0">
                <a:solidFill>
                  <a:schemeClr val="tx1">
                    <a:lumMod val="95000"/>
                    <a:lumOff val="5000"/>
                  </a:schemeClr>
                </a:solidFill>
              </a:rPr>
              <a:t>Relevant, Vibrant </a:t>
            </a:r>
            <a:r>
              <a:rPr lang="en-AU" dirty="0" smtClean="0">
                <a:solidFill>
                  <a:schemeClr val="tx1">
                    <a:lumMod val="95000"/>
                    <a:lumOff val="5000"/>
                  </a:schemeClr>
                </a:solidFill>
              </a:rPr>
              <a:t>&amp; United Take </a:t>
            </a:r>
            <a:r>
              <a:rPr lang="en-AU" dirty="0">
                <a:solidFill>
                  <a:schemeClr val="tx1">
                    <a:lumMod val="95000"/>
                    <a:lumOff val="5000"/>
                  </a:schemeClr>
                </a:solidFill>
              </a:rPr>
              <a:t>Home Messages</a:t>
            </a:r>
          </a:p>
        </p:txBody>
      </p:sp>
      <p:sp>
        <p:nvSpPr>
          <p:cNvPr id="3" name="Content Placeholder 2"/>
          <p:cNvSpPr>
            <a:spLocks noGrp="1"/>
          </p:cNvSpPr>
          <p:nvPr>
            <p:ph idx="1"/>
          </p:nvPr>
        </p:nvSpPr>
        <p:spPr>
          <a:xfrm>
            <a:off x="0" y="1845734"/>
            <a:ext cx="12192000" cy="4023360"/>
          </a:xfrm>
        </p:spPr>
        <p:txBody>
          <a:bodyPr/>
          <a:lstStyle/>
          <a:p>
            <a:pPr marL="0" lvl="4" indent="0" algn="ctr">
              <a:lnSpc>
                <a:spcPct val="150000"/>
              </a:lnSpc>
              <a:buNone/>
            </a:pPr>
            <a:r>
              <a:rPr lang="en-AU" sz="3000" b="1" dirty="0">
                <a:solidFill>
                  <a:schemeClr val="tx1"/>
                </a:solidFill>
              </a:rPr>
              <a:t>Review</a:t>
            </a:r>
          </a:p>
          <a:p>
            <a:pPr marL="0" lvl="4" indent="0" algn="ctr">
              <a:lnSpc>
                <a:spcPct val="150000"/>
              </a:lnSpc>
              <a:buNone/>
            </a:pPr>
            <a:r>
              <a:rPr lang="en-AU" sz="3000" b="1" dirty="0">
                <a:solidFill>
                  <a:schemeClr val="tx1"/>
                </a:solidFill>
              </a:rPr>
              <a:t>Relevant</a:t>
            </a:r>
          </a:p>
          <a:p>
            <a:pPr marL="0" lvl="4" indent="0" algn="ctr">
              <a:lnSpc>
                <a:spcPct val="150000"/>
              </a:lnSpc>
              <a:buNone/>
            </a:pPr>
            <a:r>
              <a:rPr lang="en-AU" sz="3000" b="1" dirty="0">
                <a:solidFill>
                  <a:schemeClr val="tx1"/>
                </a:solidFill>
              </a:rPr>
              <a:t>Maintain the Social Side</a:t>
            </a:r>
          </a:p>
          <a:p>
            <a:pPr marL="0" lvl="4" indent="0" algn="ctr">
              <a:lnSpc>
                <a:spcPct val="150000"/>
              </a:lnSpc>
              <a:buNone/>
            </a:pPr>
            <a:r>
              <a:rPr lang="en-AU" sz="3000" b="1" dirty="0">
                <a:solidFill>
                  <a:schemeClr val="tx1"/>
                </a:solidFill>
              </a:rPr>
              <a:t>Implementation not just Information</a:t>
            </a:r>
          </a:p>
          <a:p>
            <a:pPr marL="0" lvl="4" indent="0" algn="ctr">
              <a:lnSpc>
                <a:spcPct val="150000"/>
              </a:lnSpc>
              <a:buNone/>
            </a:pPr>
            <a:r>
              <a:rPr lang="en-AU" sz="3000" b="1" dirty="0">
                <a:solidFill>
                  <a:schemeClr val="tx1"/>
                </a:solidFill>
              </a:rPr>
              <a:t>Create a Buzz</a:t>
            </a:r>
          </a:p>
          <a:p>
            <a:pPr marL="0" indent="0" algn="ctr"/>
            <a:endParaRPr lang="en-AU"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6850" y="4419600"/>
            <a:ext cx="3251200" cy="2438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8948" y="1790700"/>
            <a:ext cx="3360701" cy="2520526"/>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6398" y="1789006"/>
            <a:ext cx="4045048" cy="252222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950" y="4419600"/>
            <a:ext cx="3657600" cy="2743200"/>
          </a:xfrm>
          <a:prstGeom prst="rect">
            <a:avLst/>
          </a:prstGeom>
        </p:spPr>
      </p:pic>
    </p:spTree>
    <p:extLst>
      <p:ext uri="{BB962C8B-B14F-4D97-AF65-F5344CB8AC3E}">
        <p14:creationId xmlns:p14="http://schemas.microsoft.com/office/powerpoint/2010/main" val="8379899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5694" y="-800100"/>
            <a:ext cx="13337589" cy="10003192"/>
          </a:xfrm>
          <a:prstGeom prst="rect">
            <a:avLst/>
          </a:prstGeom>
        </p:spPr>
      </p:pic>
      <p:sp>
        <p:nvSpPr>
          <p:cNvPr id="2" name="Title 1"/>
          <p:cNvSpPr>
            <a:spLocks noGrp="1"/>
          </p:cNvSpPr>
          <p:nvPr>
            <p:ph type="title"/>
          </p:nvPr>
        </p:nvSpPr>
        <p:spPr/>
        <p:txBody>
          <a:bodyPr/>
          <a:lstStyle/>
          <a:p>
            <a:r>
              <a:rPr lang="en-AU" dirty="0" smtClean="0"/>
              <a:t>Thankyou</a:t>
            </a:r>
            <a:endParaRPr lang="en-AU" dirty="0"/>
          </a:p>
        </p:txBody>
      </p:sp>
      <p:sp>
        <p:nvSpPr>
          <p:cNvPr id="4" name="Content Placeholder 3"/>
          <p:cNvSpPr txBox="1">
            <a:spLocks noGrp="1"/>
          </p:cNvSpPr>
          <p:nvPr>
            <p:ph idx="1"/>
          </p:nvPr>
        </p:nvSpPr>
        <p:spPr>
          <a:xfrm>
            <a:off x="1097280" y="1845734"/>
            <a:ext cx="10058400" cy="2652008"/>
          </a:xfrm>
          <a:prstGeom prst="rect">
            <a:avLst/>
          </a:prstGeom>
          <a:noFill/>
        </p:spPr>
        <p:txBody>
          <a:bodyPr wrap="square" rtlCol="0">
            <a:spAutoFit/>
          </a:bodyPr>
          <a:lstStyle/>
          <a:p>
            <a:pPr algn="ctr"/>
            <a:r>
              <a:rPr lang="en-AU" b="1" dirty="0" smtClean="0">
                <a:latin typeface="Book Antiqua" panose="02040602050305030304" pitchFamily="18" charset="0"/>
              </a:rPr>
              <a:t>Ruth Sommerville </a:t>
            </a:r>
          </a:p>
          <a:p>
            <a:pPr algn="ctr"/>
            <a:r>
              <a:rPr lang="en-AU" b="1" dirty="0" smtClean="0">
                <a:latin typeface="Book Antiqua" panose="02040602050305030304" pitchFamily="18" charset="0"/>
              </a:rPr>
              <a:t>Principal Consultant and Owner - Rufous and Co</a:t>
            </a:r>
          </a:p>
          <a:p>
            <a:pPr algn="ctr"/>
            <a:r>
              <a:rPr lang="en-AU" b="1" dirty="0" smtClean="0">
                <a:latin typeface="Book Antiqua" panose="02040602050305030304" pitchFamily="18" charset="0"/>
              </a:rPr>
              <a:t>Executive Officer &amp; Project Manager – Upper North Farming Systems Group</a:t>
            </a:r>
          </a:p>
          <a:p>
            <a:pPr algn="ctr"/>
            <a:r>
              <a:rPr lang="en-AU" b="1" dirty="0" smtClean="0">
                <a:latin typeface="Book Antiqua" panose="02040602050305030304" pitchFamily="18" charset="0"/>
              </a:rPr>
              <a:t>Vice Chair and Grants Officer – Yacka Moorundie Landcare Group</a:t>
            </a:r>
          </a:p>
          <a:p>
            <a:pPr algn="ctr"/>
            <a:r>
              <a:rPr lang="en-AU" b="1" dirty="0" smtClean="0">
                <a:latin typeface="Book Antiqua" panose="02040602050305030304" pitchFamily="18" charset="0"/>
                <a:hlinkClick r:id="rId3"/>
              </a:rPr>
              <a:t>rufousandco@yahoo.com.au</a:t>
            </a:r>
            <a:endParaRPr lang="en-AU" b="1" dirty="0" smtClean="0">
              <a:latin typeface="Book Antiqua" panose="02040602050305030304" pitchFamily="18" charset="0"/>
            </a:endParaRPr>
          </a:p>
          <a:p>
            <a:pPr algn="ctr"/>
            <a:r>
              <a:rPr lang="en-AU" b="1" dirty="0" smtClean="0">
                <a:latin typeface="Book Antiqua" panose="02040602050305030304" pitchFamily="18" charset="0"/>
              </a:rPr>
              <a:t>0401 042 223</a:t>
            </a:r>
            <a:endParaRPr lang="en-AU" b="1" dirty="0">
              <a:latin typeface="Book Antiqua" panose="02040602050305030304" pitchFamily="18" charset="0"/>
            </a:endParaRPr>
          </a:p>
        </p:txBody>
      </p:sp>
    </p:spTree>
    <p:extLst>
      <p:ext uri="{BB962C8B-B14F-4D97-AF65-F5344CB8AC3E}">
        <p14:creationId xmlns:p14="http://schemas.microsoft.com/office/powerpoint/2010/main" val="7141735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IMG_478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87904" y="1"/>
            <a:ext cx="6704096"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9" descr="5_ Copper Coast coast fence &amp; Reveg 01_dk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5565" y="-334717"/>
            <a:ext cx="5976937" cy="536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24564" y="2990851"/>
            <a:ext cx="6178548" cy="46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7" descr="James175_2.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2697" y="2990851"/>
            <a:ext cx="3746498" cy="436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ictur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374983" y="2990850"/>
            <a:ext cx="5273717" cy="419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41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9218" name="Picture 2" descr="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976" y="-609599"/>
            <a:ext cx="12360456" cy="810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8006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2015 – A New Operating Environment</a:t>
            </a:r>
            <a:endParaRPr lang="en-AU" dirty="0"/>
          </a:p>
        </p:txBody>
      </p:sp>
      <p:sp>
        <p:nvSpPr>
          <p:cNvPr id="3" name="Content Placeholder 2"/>
          <p:cNvSpPr>
            <a:spLocks noGrp="1"/>
          </p:cNvSpPr>
          <p:nvPr>
            <p:ph idx="1"/>
          </p:nvPr>
        </p:nvSpPr>
        <p:spPr>
          <a:xfrm>
            <a:off x="842010" y="1845734"/>
            <a:ext cx="10507980" cy="4402666"/>
          </a:xfrm>
        </p:spPr>
        <p:txBody>
          <a:bodyPr>
            <a:normAutofit/>
          </a:bodyPr>
          <a:lstStyle/>
          <a:p>
            <a:pPr marL="609600" indent="-342900">
              <a:lnSpc>
                <a:spcPct val="150000"/>
              </a:lnSpc>
              <a:buFont typeface="Arial" panose="020B0604020202020204" pitchFamily="34" charset="0"/>
              <a:buChar char="•"/>
            </a:pPr>
            <a:r>
              <a:rPr lang="en-AU" sz="3000" dirty="0" smtClean="0"/>
              <a:t>Significantly reduced public funding</a:t>
            </a:r>
          </a:p>
          <a:p>
            <a:pPr marL="609600" indent="-342900">
              <a:lnSpc>
                <a:spcPct val="150000"/>
              </a:lnSpc>
              <a:buFont typeface="Arial" panose="020B0604020202020204" pitchFamily="34" charset="0"/>
              <a:buChar char="•"/>
            </a:pPr>
            <a:r>
              <a:rPr lang="en-AU" sz="3000" dirty="0" smtClean="0"/>
              <a:t>Public funding focussed on public benefit</a:t>
            </a:r>
          </a:p>
          <a:p>
            <a:pPr marL="609600" indent="-342900">
              <a:lnSpc>
                <a:spcPct val="150000"/>
              </a:lnSpc>
              <a:buFont typeface="Arial" panose="020B0604020202020204" pitchFamily="34" charset="0"/>
              <a:buChar char="•"/>
            </a:pPr>
            <a:r>
              <a:rPr lang="en-AU" sz="3000" dirty="0" smtClean="0"/>
              <a:t>Reduced levels of technical support from government agencies</a:t>
            </a:r>
          </a:p>
          <a:p>
            <a:pPr marL="609600" indent="-342900">
              <a:lnSpc>
                <a:spcPct val="150000"/>
              </a:lnSpc>
              <a:buFont typeface="Arial" panose="020B0604020202020204" pitchFamily="34" charset="0"/>
              <a:buChar char="•"/>
            </a:pPr>
            <a:r>
              <a:rPr lang="en-AU" sz="3000" dirty="0" smtClean="0"/>
              <a:t>How do we maintain the Landcare Model, all that it stands for and all that it can achieve into the future?</a:t>
            </a:r>
          </a:p>
          <a:p>
            <a:pPr marL="609600" indent="-342900">
              <a:lnSpc>
                <a:spcPct val="150000"/>
              </a:lnSpc>
              <a:buFont typeface="Arial" panose="020B0604020202020204" pitchFamily="34" charset="0"/>
              <a:buChar char="•"/>
            </a:pPr>
            <a:endParaRPr lang="en-AU" sz="3000" dirty="0" smtClean="0"/>
          </a:p>
          <a:p>
            <a:pPr marL="609600" indent="-342900">
              <a:lnSpc>
                <a:spcPct val="150000"/>
              </a:lnSpc>
              <a:buFont typeface="Arial" panose="020B0604020202020204" pitchFamily="34" charset="0"/>
              <a:buChar char="•"/>
            </a:pPr>
            <a:endParaRPr lang="en-AU" sz="3000" dirty="0"/>
          </a:p>
        </p:txBody>
      </p:sp>
    </p:spTree>
    <p:extLst>
      <p:ext uri="{BB962C8B-B14F-4D97-AF65-F5344CB8AC3E}">
        <p14:creationId xmlns:p14="http://schemas.microsoft.com/office/powerpoint/2010/main" val="2248065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a Landcare Group Look like?</a:t>
            </a:r>
            <a:endParaRPr lang="en-AU" dirty="0"/>
          </a:p>
        </p:txBody>
      </p:sp>
      <p:pic>
        <p:nvPicPr>
          <p:cNvPr id="1026" name="Picture 2" descr="Caring for our land in South Australia. logo"/>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3737769" y="2352675"/>
            <a:ext cx="4716463"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899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226483"/>
            <a:ext cx="12191999" cy="812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6483"/>
            <a:ext cx="3848100" cy="2565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3880" y="-326496"/>
            <a:ext cx="3998120" cy="266541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21905" y="-575733"/>
            <a:ext cx="4371975" cy="2914650"/>
          </a:xfrm>
          <a:prstGeom prst="rect">
            <a:avLst/>
          </a:prstGeom>
        </p:spPr>
      </p:pic>
    </p:spTree>
    <p:extLst>
      <p:ext uri="{BB962C8B-B14F-4D97-AF65-F5344CB8AC3E}">
        <p14:creationId xmlns:p14="http://schemas.microsoft.com/office/powerpoint/2010/main" val="16411438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2301</TotalTime>
  <Words>1362</Words>
  <Application>Microsoft Macintosh PowerPoint</Application>
  <PresentationFormat>Custom</PresentationFormat>
  <Paragraphs>156</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Retrospect</vt:lpstr>
      <vt:lpstr>2015 South Australian Landcare Conference The Changing Operating Environment of Landcare </vt:lpstr>
      <vt:lpstr>PowerPoint Presentation</vt:lpstr>
      <vt:lpstr>PowerPoint Presentation</vt:lpstr>
      <vt:lpstr>25 Years of Landcare</vt:lpstr>
      <vt:lpstr>PowerPoint Presentation</vt:lpstr>
      <vt:lpstr>PowerPoint Presentation</vt:lpstr>
      <vt:lpstr>2015 – A New Operating Environment</vt:lpstr>
      <vt:lpstr>What does a Landcare Group Look like?</vt:lpstr>
      <vt:lpstr>PowerPoint Presentation</vt:lpstr>
      <vt:lpstr>PowerPoint Presentation</vt:lpstr>
      <vt:lpstr>PowerPoint Presentation</vt:lpstr>
      <vt:lpstr>PowerPoint Presentation</vt:lpstr>
      <vt:lpstr>Landcare is about people</vt:lpstr>
      <vt:lpstr>What's in it for Me? Why should I join?</vt:lpstr>
      <vt:lpstr>Meeting your members WIFM’s</vt:lpstr>
      <vt:lpstr>Two Groups Undertaking Change</vt:lpstr>
      <vt:lpstr>PowerPoint Presentation</vt:lpstr>
      <vt:lpstr>PowerPoint Presentation</vt:lpstr>
      <vt:lpstr>PowerPoint Presentation</vt:lpstr>
      <vt:lpstr>PowerPoint Presentation</vt:lpstr>
      <vt:lpstr>We responded!</vt:lpstr>
      <vt:lpstr>Independent and Farmer Driven</vt:lpstr>
      <vt:lpstr>Include content without funding</vt:lpstr>
      <vt:lpstr>Relevant and Timely</vt:lpstr>
      <vt:lpstr>Born out of a Social Need</vt:lpstr>
      <vt:lpstr>PowerPoint Presentation</vt:lpstr>
      <vt:lpstr>2013 Seeder Demonstration – The Buzz Effect</vt:lpstr>
      <vt:lpstr>Background: Why do a Seeder Demonstration?</vt:lpstr>
      <vt:lpstr>PowerPoint Presentation</vt:lpstr>
      <vt:lpstr>We are thriving </vt:lpstr>
      <vt:lpstr>PowerPoint Presentation</vt:lpstr>
      <vt:lpstr>PowerPoint Presentation</vt:lpstr>
      <vt:lpstr>Why did YMLG instigate change?</vt:lpstr>
      <vt:lpstr>Reviewed our position</vt:lpstr>
      <vt:lpstr>Relevant and Interesting How to, Where do I find, How does it impact me?</vt:lpstr>
      <vt:lpstr>Sausage, Salad and a Glass of Red</vt:lpstr>
      <vt:lpstr>Implementation not just Information</vt:lpstr>
      <vt:lpstr>Create a Buzz; Reach out to more than just the stalwarts… </vt:lpstr>
      <vt:lpstr>Where are we now?</vt:lpstr>
      <vt:lpstr>Two Groups  One method Once struggling, now thriving</vt:lpstr>
      <vt:lpstr>Landcare Groups: Relevant, Vibrant &amp; United Take Home Messages</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UNFS Annual General Meeting</dc:title>
  <dc:creator>Ruth Sommerville</dc:creator>
  <cp:lastModifiedBy>Anita</cp:lastModifiedBy>
  <cp:revision>116</cp:revision>
  <dcterms:created xsi:type="dcterms:W3CDTF">2014-07-10T04:46:57Z</dcterms:created>
  <dcterms:modified xsi:type="dcterms:W3CDTF">2015-11-26T07:10:46Z</dcterms:modified>
</cp:coreProperties>
</file>